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017" r:id="rId1"/>
  </p:sldMasterIdLst>
  <p:notesMasterIdLst>
    <p:notesMasterId r:id="rId70"/>
  </p:notesMasterIdLst>
  <p:sldIdLst>
    <p:sldId id="256" r:id="rId2"/>
    <p:sldId id="299" r:id="rId3"/>
    <p:sldId id="271" r:id="rId4"/>
    <p:sldId id="285" r:id="rId5"/>
    <p:sldId id="350" r:id="rId6"/>
    <p:sldId id="351" r:id="rId7"/>
    <p:sldId id="293" r:id="rId8"/>
    <p:sldId id="289" r:id="rId9"/>
    <p:sldId id="274" r:id="rId10"/>
    <p:sldId id="352" r:id="rId11"/>
    <p:sldId id="291" r:id="rId12"/>
    <p:sldId id="296" r:id="rId13"/>
    <p:sldId id="295" r:id="rId14"/>
    <p:sldId id="292" r:id="rId15"/>
    <p:sldId id="301" r:id="rId16"/>
    <p:sldId id="302" r:id="rId17"/>
    <p:sldId id="342" r:id="rId18"/>
    <p:sldId id="303" r:id="rId19"/>
    <p:sldId id="353" r:id="rId20"/>
    <p:sldId id="304" r:id="rId21"/>
    <p:sldId id="305" r:id="rId22"/>
    <p:sldId id="306" r:id="rId23"/>
    <p:sldId id="308" r:id="rId24"/>
    <p:sldId id="309" r:id="rId25"/>
    <p:sldId id="310" r:id="rId26"/>
    <p:sldId id="278" r:id="rId27"/>
    <p:sldId id="279" r:id="rId28"/>
    <p:sldId id="280" r:id="rId29"/>
    <p:sldId id="311" r:id="rId30"/>
    <p:sldId id="312" r:id="rId31"/>
    <p:sldId id="313" r:id="rId32"/>
    <p:sldId id="314" r:id="rId33"/>
    <p:sldId id="320" r:id="rId34"/>
    <p:sldId id="348" r:id="rId35"/>
    <p:sldId id="349" r:id="rId36"/>
    <p:sldId id="347" r:id="rId37"/>
    <p:sldId id="321" r:id="rId38"/>
    <p:sldId id="322" r:id="rId39"/>
    <p:sldId id="323" r:id="rId40"/>
    <p:sldId id="324" r:id="rId41"/>
    <p:sldId id="325" r:id="rId42"/>
    <p:sldId id="326" r:id="rId43"/>
    <p:sldId id="327" r:id="rId44"/>
    <p:sldId id="330" r:id="rId45"/>
    <p:sldId id="331" r:id="rId46"/>
    <p:sldId id="333" r:id="rId47"/>
    <p:sldId id="334" r:id="rId48"/>
    <p:sldId id="332" r:id="rId49"/>
    <p:sldId id="346" r:id="rId50"/>
    <p:sldId id="328" r:id="rId51"/>
    <p:sldId id="329" r:id="rId52"/>
    <p:sldId id="315" r:id="rId53"/>
    <p:sldId id="316" r:id="rId54"/>
    <p:sldId id="319" r:id="rId55"/>
    <p:sldId id="341" r:id="rId56"/>
    <p:sldId id="335" r:id="rId57"/>
    <p:sldId id="336" r:id="rId58"/>
    <p:sldId id="337" r:id="rId59"/>
    <p:sldId id="338" r:id="rId60"/>
    <p:sldId id="339" r:id="rId61"/>
    <p:sldId id="340" r:id="rId62"/>
    <p:sldId id="317" r:id="rId63"/>
    <p:sldId id="318" r:id="rId64"/>
    <p:sldId id="294" r:id="rId65"/>
    <p:sldId id="343" r:id="rId66"/>
    <p:sldId id="345" r:id="rId67"/>
    <p:sldId id="344" r:id="rId68"/>
    <p:sldId id="300" r:id="rId6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apa" id="{9C6841E9-9CA9-4E84-A8DF-03DD69D0D6E4}">
          <p14:sldIdLst>
            <p14:sldId id="256"/>
          </p14:sldIdLst>
        </p14:section>
        <p14:section name="Resumo" id="{DF4D3E11-6160-4F20-ADB1-A3FDC5B3BD00}">
          <p14:sldIdLst>
            <p14:sldId id="299"/>
          </p14:sldIdLst>
        </p14:section>
        <p14:section name="1. Introdução" id="{631EC9D2-8C10-4D5F-A995-5D804A7B921B}">
          <p14:sldIdLst>
            <p14:sldId id="271"/>
            <p14:sldId id="285"/>
            <p14:sldId id="350"/>
            <p14:sldId id="351"/>
            <p14:sldId id="293"/>
            <p14:sldId id="289"/>
          </p14:sldIdLst>
        </p14:section>
        <p14:section name="2. Marco teórico" id="{7E8B1752-E27E-46C0-B627-BFADF848E454}">
          <p14:sldIdLst>
            <p14:sldId id="274"/>
            <p14:sldId id="352"/>
            <p14:sldId id="291"/>
            <p14:sldId id="296"/>
            <p14:sldId id="295"/>
            <p14:sldId id="292"/>
            <p14:sldId id="301"/>
            <p14:sldId id="302"/>
            <p14:sldId id="342"/>
          </p14:sldIdLst>
        </p14:section>
        <p14:section name="3. Estrutura da Instituição" id="{40CB493A-3A91-4701-BB1E-E71CD519D621}">
          <p14:sldIdLst>
            <p14:sldId id="303"/>
            <p14:sldId id="353"/>
            <p14:sldId id="304"/>
            <p14:sldId id="305"/>
            <p14:sldId id="306"/>
            <p14:sldId id="308"/>
            <p14:sldId id="309"/>
            <p14:sldId id="310"/>
          </p14:sldIdLst>
        </p14:section>
        <p14:section name="4. Modelagem" id="{44107122-2B3F-43BC-8C99-4633C768A6D4}">
          <p14:sldIdLst>
            <p14:sldId id="278"/>
            <p14:sldId id="279"/>
            <p14:sldId id="280"/>
            <p14:sldId id="311"/>
            <p14:sldId id="312"/>
            <p14:sldId id="313"/>
          </p14:sldIdLst>
        </p14:section>
        <p14:section name="5. Desenvolvimento" id="{0E6559F3-DF50-4EC2-9F78-9C35365435C0}">
          <p14:sldIdLst>
            <p14:sldId id="314"/>
            <p14:sldId id="320"/>
            <p14:sldId id="348"/>
            <p14:sldId id="349"/>
            <p14:sldId id="347"/>
            <p14:sldId id="321"/>
            <p14:sldId id="322"/>
            <p14:sldId id="323"/>
            <p14:sldId id="324"/>
            <p14:sldId id="325"/>
            <p14:sldId id="326"/>
            <p14:sldId id="327"/>
            <p14:sldId id="330"/>
            <p14:sldId id="331"/>
            <p14:sldId id="333"/>
            <p14:sldId id="334"/>
            <p14:sldId id="332"/>
            <p14:sldId id="346"/>
            <p14:sldId id="328"/>
            <p14:sldId id="329"/>
          </p14:sldIdLst>
        </p14:section>
        <p14:section name="X. Experimentos" id="{06371803-AF61-47EA-8004-443586537D21}">
          <p14:sldIdLst>
            <p14:sldId id="315"/>
          </p14:sldIdLst>
        </p14:section>
        <p14:section name="6. Resultados" id="{53284960-946E-4BE6-903B-C4660CBCB771}">
          <p14:sldIdLst>
            <p14:sldId id="316"/>
            <p14:sldId id="319"/>
            <p14:sldId id="341"/>
            <p14:sldId id="335"/>
            <p14:sldId id="336"/>
            <p14:sldId id="337"/>
            <p14:sldId id="338"/>
            <p14:sldId id="339"/>
            <p14:sldId id="340"/>
          </p14:sldIdLst>
        </p14:section>
        <p14:section name="7. Conclusões" id="{314D5F90-7A40-4948-B20B-B14B07C83734}">
          <p14:sldIdLst>
            <p14:sldId id="317"/>
            <p14:sldId id="318"/>
          </p14:sldIdLst>
        </p14:section>
        <p14:section name="Referências" id="{F34F419B-E5E7-471F-89DE-278D8A346BD7}">
          <p14:sldIdLst>
            <p14:sldId id="294"/>
            <p14:sldId id="343"/>
            <p14:sldId id="345"/>
            <p14:sldId id="344"/>
          </p14:sldIdLst>
        </p14:section>
        <p14:section name="Fim" id="{22976D6D-4591-4AB9-9441-96511BAE69AE}">
          <p14:sldIdLst>
            <p14:sldId id="30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ão Vítor Fernandes Dias" initials="JF" lastIdx="1" clrIdx="0">
    <p:extLst>
      <p:ext uri="{19B8F6BF-5375-455C-9EA6-DF929625EA0E}">
        <p15:presenceInfo xmlns:p15="http://schemas.microsoft.com/office/powerpoint/2012/main" userId="4e249ea4503bdae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CDC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651" autoAdjust="0"/>
    <p:restoredTop sz="93634" autoAdjust="0"/>
  </p:normalViewPr>
  <p:slideViewPr>
    <p:cSldViewPr>
      <p:cViewPr varScale="1">
        <p:scale>
          <a:sx n="85" d="100"/>
          <a:sy n="85" d="100"/>
        </p:scale>
        <p:origin x="744" y="77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90001" cy="90001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57BCB8-9197-4232-B327-02F0BAB58BB4}" type="datetimeFigureOut">
              <a:rPr lang="pt-BR" smtClean="0"/>
              <a:t>26/06/2024</a:t>
            </a:fld>
            <a:endParaRPr lang="pt-BR" dirty="0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 dirty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1930D2-4115-48C4-A1B7-568900CDD4BC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539520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1930D2-4115-48C4-A1B7-568900CDD4BC}" type="slidenum">
              <a:rPr lang="pt-BR" smtClean="0"/>
              <a:t>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734303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C8785D55-00AA-4F15-B34A-75B17893B5FF}" type="datetimeFigureOut">
              <a:rPr lang="pt-BR" smtClean="0"/>
              <a:t>26/06/2024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249874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26/06/2024</a:t>
            </a:fld>
            <a:endParaRPr lang="pt-B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32881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26/06/2024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651022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26/06/2024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034187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26/06/2024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503937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o 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26/06/2024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890472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iro ou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26/06/2024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044012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26/06/2024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702359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26/06/2024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638678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26/06/2024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  <p:pic>
        <p:nvPicPr>
          <p:cNvPr id="8" name="Picture 6" descr="Celestia-R1---OverlayContentHD.png">
            <a:extLst>
              <a:ext uri="{FF2B5EF4-FFF2-40B4-BE49-F238E27FC236}">
                <a16:creationId xmlns:a16="http://schemas.microsoft.com/office/drawing/2014/main" id="{3BE99117-0CB9-45EC-8580-AC9D1AAEF7A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209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26/06/2024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19519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26/06/2024</a:t>
            </a:fld>
            <a:endParaRPr lang="pt-B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698693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26/06/2024</a:t>
            </a:fld>
            <a:endParaRPr lang="pt-BR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959608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26/06/2024</a:t>
            </a:fld>
            <a:endParaRPr lang="pt-B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909564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26/06/2024</a:t>
            </a:fld>
            <a:endParaRPr lang="pt-BR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089968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26/06/2024</a:t>
            </a:fld>
            <a:endParaRPr lang="pt-B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415413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26/06/2024</a:t>
            </a:fld>
            <a:endParaRPr lang="pt-B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580608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C8785D55-00AA-4F15-B34A-75B17893B5FF}" type="datetimeFigureOut">
              <a:rPr lang="pt-BR" smtClean="0"/>
              <a:t>26/06/2024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  <p:pic>
        <p:nvPicPr>
          <p:cNvPr id="7" name="Picture 6" descr="Celestia-R1---OverlayContentHD.png">
            <a:extLst>
              <a:ext uri="{FF2B5EF4-FFF2-40B4-BE49-F238E27FC236}">
                <a16:creationId xmlns:a16="http://schemas.microsoft.com/office/drawing/2014/main" id="{BD26E650-7D3B-6E65-ED5E-4A7134053664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73147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18" r:id="rId1"/>
    <p:sldLayoutId id="2147484019" r:id="rId2"/>
    <p:sldLayoutId id="2147484020" r:id="rId3"/>
    <p:sldLayoutId id="2147484021" r:id="rId4"/>
    <p:sldLayoutId id="2147484022" r:id="rId5"/>
    <p:sldLayoutId id="2147484023" r:id="rId6"/>
    <p:sldLayoutId id="2147484024" r:id="rId7"/>
    <p:sldLayoutId id="2147484025" r:id="rId8"/>
    <p:sldLayoutId id="2147484026" r:id="rId9"/>
    <p:sldLayoutId id="2147484027" r:id="rId10"/>
    <p:sldLayoutId id="2147484028" r:id="rId11"/>
    <p:sldLayoutId id="2147484029" r:id="rId12"/>
    <p:sldLayoutId id="2147484030" r:id="rId13"/>
    <p:sldLayoutId id="2147484031" r:id="rId14"/>
    <p:sldLayoutId id="2147484032" r:id="rId15"/>
    <p:sldLayoutId id="2147484033" r:id="rId16"/>
    <p:sldLayoutId id="2147484034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AC8A00-CD1B-354E-73E3-4C4A55AB82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pt-BR" sz="4000" i="1" dirty="0"/>
              <a:t>Timetabling problem</a:t>
            </a:r>
          </a:p>
        </p:txBody>
      </p:sp>
      <p:sp>
        <p:nvSpPr>
          <p:cNvPr id="26" name="Subtítulo 2">
            <a:extLst>
              <a:ext uri="{FF2B5EF4-FFF2-40B4-BE49-F238E27FC236}">
                <a16:creationId xmlns:a16="http://schemas.microsoft.com/office/drawing/2014/main" id="{E2575510-8711-5F3D-793E-DE1F237DD7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441907"/>
          </a:xfrm>
        </p:spPr>
        <p:txBody>
          <a:bodyPr>
            <a:normAutofit fontScale="77500" lnSpcReduction="20000"/>
          </a:bodyPr>
          <a:lstStyle/>
          <a:p>
            <a:r>
              <a:rPr lang="pt-BR" dirty="0"/>
              <a:t>desafios no desenvolvimento de um sistema de decisão voltado ao problema de organização de tabela de horários no ensino superior</a:t>
            </a:r>
          </a:p>
        </p:txBody>
      </p:sp>
      <p:pic>
        <p:nvPicPr>
          <p:cNvPr id="1026" name="Picture 2" descr="logo">
            <a:extLst>
              <a:ext uri="{FF2B5EF4-FFF2-40B4-BE49-F238E27FC236}">
                <a16:creationId xmlns:a16="http://schemas.microsoft.com/office/drawing/2014/main" id="{EED2F3B3-FC22-438D-9F65-7882506804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4658" y="951434"/>
            <a:ext cx="2989051" cy="1834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Subtítulo 2">
            <a:extLst>
              <a:ext uri="{FF2B5EF4-FFF2-40B4-BE49-F238E27FC236}">
                <a16:creationId xmlns:a16="http://schemas.microsoft.com/office/drawing/2014/main" id="{89DD49F6-458C-36A2-A3D1-80F18D5C505A}"/>
              </a:ext>
            </a:extLst>
          </p:cNvPr>
          <p:cNvSpPr txBox="1">
            <a:spLocks/>
          </p:cNvSpPr>
          <p:nvPr/>
        </p:nvSpPr>
        <p:spPr>
          <a:xfrm>
            <a:off x="3962399" y="5181600"/>
            <a:ext cx="7197726" cy="60959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João Vítor Fernandes Dias</a:t>
            </a:r>
          </a:p>
        </p:txBody>
      </p:sp>
    </p:spTree>
    <p:extLst>
      <p:ext uri="{BB962C8B-B14F-4D97-AF65-F5344CB8AC3E}">
        <p14:creationId xmlns:p14="http://schemas.microsoft.com/office/powerpoint/2010/main" val="21372119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0554AB7-6007-ECB9-7F74-08CE371652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/>
              <a:t>Termos Gerais</a:t>
            </a:r>
          </a:p>
          <a:p>
            <a:pPr lvl="1"/>
            <a:r>
              <a:rPr lang="pt-BR" b="1" dirty="0"/>
              <a:t>Grade Horária (</a:t>
            </a:r>
            <a:r>
              <a:rPr lang="pt-BR" b="1" i="1" dirty="0"/>
              <a:t>timetable</a:t>
            </a:r>
            <a:r>
              <a:rPr lang="pt-BR" b="1" dirty="0"/>
              <a:t>)</a:t>
            </a:r>
            <a:r>
              <a:rPr lang="pt-BR" dirty="0"/>
              <a:t>: uma estrutura que mostra quando que eventos ocorrerão, não havendo necessariamente a alocação de recursos (WREN, 1996). Neste trabalho será considerado </a:t>
            </a:r>
            <a:r>
              <a:rPr lang="pt-BR" i="1" dirty="0"/>
              <a:t>timetable </a:t>
            </a:r>
            <a:r>
              <a:rPr lang="pt-BR" dirty="0"/>
              <a:t>como um pacote de valores (Professores x Disciplinas x Sala x Alunos x Horários x Dias) distribuídos em uma só estrutura.</a:t>
            </a:r>
          </a:p>
          <a:p>
            <a:pPr lvl="2"/>
            <a:r>
              <a:rPr lang="pt-BR" dirty="0"/>
              <a:t>Usado em diversos campos: enfermeiros, esportes, funcionários e transportes são alguns exemplos.</a:t>
            </a:r>
          </a:p>
          <a:p>
            <a:pPr lvl="1"/>
            <a:r>
              <a:rPr lang="pt-BR" b="1" dirty="0"/>
              <a:t>Alocação</a:t>
            </a:r>
            <a:r>
              <a:rPr lang="pt-BR" dirty="0"/>
              <a:t>: criar qualquer relação entre as dimensões.</a:t>
            </a:r>
            <a:endParaRPr lang="pt-BR" b="1" dirty="0"/>
          </a:p>
          <a:p>
            <a:pPr lvl="1"/>
            <a:r>
              <a:rPr lang="pt-BR" b="1" dirty="0"/>
              <a:t>Restrições rígidas e flexíveis (</a:t>
            </a:r>
            <a:r>
              <a:rPr lang="pt-BR" b="1" i="1" dirty="0"/>
              <a:t>hard and soft constraints</a:t>
            </a:r>
            <a:r>
              <a:rPr lang="pt-BR" b="1" dirty="0"/>
              <a:t>)</a:t>
            </a:r>
            <a:r>
              <a:rPr lang="pt-BR" dirty="0"/>
              <a:t>: rígidas são de atendimento obrigatório, enquanto as restrições maleáveis são opcionais, mas convenientes para melhorar a qualidade da solução obtida. (ALENCAR et al., 2019b)</a:t>
            </a:r>
          </a:p>
          <a:p>
            <a:pPr lvl="1"/>
            <a:endParaRPr lang="pt-BR" dirty="0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87B18718-B08B-653A-2100-BC6DC72B7E94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Contexto acadêmico 2.1: Definição de termos</a:t>
            </a:r>
          </a:p>
        </p:txBody>
      </p:sp>
    </p:spTree>
    <p:extLst>
      <p:ext uri="{BB962C8B-B14F-4D97-AF65-F5344CB8AC3E}">
        <p14:creationId xmlns:p14="http://schemas.microsoft.com/office/powerpoint/2010/main" val="2690878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27AA5A2-960B-C659-8861-6C39FCC0489B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1019099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Contexto acadêmico 2.2: MÉTODOS DE resolução </a:t>
            </a:r>
          </a:p>
        </p:txBody>
      </p:sp>
      <p:sp>
        <p:nvSpPr>
          <p:cNvPr id="13" name="Espaço Reservado para Rodapé 12">
            <a:extLst>
              <a:ext uri="{FF2B5EF4-FFF2-40B4-BE49-F238E27FC236}">
                <a16:creationId xmlns:a16="http://schemas.microsoft.com/office/drawing/2014/main" id="{1179374A-3FD0-321C-D8B9-3F24C18F8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79035"/>
            <a:ext cx="7827659" cy="275759"/>
          </a:xfrm>
        </p:spPr>
        <p:txBody>
          <a:bodyPr anchor="b"/>
          <a:lstStyle/>
          <a:p>
            <a:r>
              <a:rPr lang="pt-BR" dirty="0"/>
              <a:t>Fonte da Figura 2: (POULSEN; BANDEIRA, 2012)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FC1349DF-1B19-F553-606B-137266395D75}"/>
              </a:ext>
            </a:extLst>
          </p:cNvPr>
          <p:cNvSpPr txBox="1"/>
          <p:nvPr/>
        </p:nvSpPr>
        <p:spPr>
          <a:xfrm>
            <a:off x="2359514" y="598350"/>
            <a:ext cx="63000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/>
              <a:t>Figura 2 – (2.1) resumo de trabalhos, parâmetros, dimensões, tempo e técnicas</a:t>
            </a: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B5FA801E-4B37-DC6A-477C-5B034260F4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9514" y="1268543"/>
            <a:ext cx="6300070" cy="5292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5434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27AA5A2-960B-C659-8861-6C39FCC0489B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1019099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Contexto acadêmico 2.2: MÉTODOS DE resolução 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C02924D7-B275-1612-7DE5-28708BED53C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81"/>
          <a:stretch/>
        </p:blipFill>
        <p:spPr>
          <a:xfrm>
            <a:off x="267249" y="1267843"/>
            <a:ext cx="11657499" cy="4140046"/>
          </a:xfrm>
          <a:prstGeom prst="rect">
            <a:avLst/>
          </a:prstGeom>
        </p:spPr>
      </p:pic>
      <p:sp>
        <p:nvSpPr>
          <p:cNvPr id="5" name="Espaço Reservado para Rodapé 12">
            <a:extLst>
              <a:ext uri="{FF2B5EF4-FFF2-40B4-BE49-F238E27FC236}">
                <a16:creationId xmlns:a16="http://schemas.microsoft.com/office/drawing/2014/main" id="{893CFE51-A1AA-C7FD-E839-E1888AC027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621728"/>
            <a:ext cx="7827659" cy="265512"/>
          </a:xfrm>
        </p:spPr>
        <p:txBody>
          <a:bodyPr anchor="b"/>
          <a:lstStyle/>
          <a:p>
            <a:r>
              <a:rPr lang="pt-BR" dirty="0"/>
              <a:t>Fonte da Figura 3: (ARRATIA-MARTINEZ; PADRÓN; TORRES, 2021) - editado pelo autor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3E6ECC32-FD60-B76B-5372-D5BD62DCEC58}"/>
              </a:ext>
            </a:extLst>
          </p:cNvPr>
          <p:cNvSpPr txBox="1"/>
          <p:nvPr/>
        </p:nvSpPr>
        <p:spPr>
          <a:xfrm>
            <a:off x="267250" y="899472"/>
            <a:ext cx="11657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Figura 3 – (2.2) comparação entre artigos que solucionam o problema de grade horária</a:t>
            </a:r>
          </a:p>
        </p:txBody>
      </p:sp>
    </p:spTree>
    <p:extLst>
      <p:ext uri="{BB962C8B-B14F-4D97-AF65-F5344CB8AC3E}">
        <p14:creationId xmlns:p14="http://schemas.microsoft.com/office/powerpoint/2010/main" val="13516504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27AA5A2-960B-C659-8861-6C39FCC0489B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1019099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Contexto acadêmico 2.2: MÉTODOS DE resolução </a:t>
            </a:r>
          </a:p>
        </p:txBody>
      </p:sp>
      <p:pic>
        <p:nvPicPr>
          <p:cNvPr id="7" name="Espaço Reservado para Conteúdo 7">
            <a:extLst>
              <a:ext uri="{FF2B5EF4-FFF2-40B4-BE49-F238E27FC236}">
                <a16:creationId xmlns:a16="http://schemas.microsoft.com/office/drawing/2014/main" id="{114566B8-4F92-7581-7A4C-65E54C30AF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4801" y="1264248"/>
            <a:ext cx="9702393" cy="5291525"/>
          </a:xfrm>
        </p:spPr>
      </p:pic>
      <p:sp>
        <p:nvSpPr>
          <p:cNvPr id="5" name="Espaço Reservado para Rodapé 12">
            <a:extLst>
              <a:ext uri="{FF2B5EF4-FFF2-40B4-BE49-F238E27FC236}">
                <a16:creationId xmlns:a16="http://schemas.microsoft.com/office/drawing/2014/main" id="{CB2B49B2-A29E-8689-BB35-3B74E23BA5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60966"/>
            <a:ext cx="7827659" cy="377825"/>
          </a:xfrm>
        </p:spPr>
        <p:txBody>
          <a:bodyPr anchor="b"/>
          <a:lstStyle/>
          <a:p>
            <a:r>
              <a:rPr lang="pt-BR" dirty="0"/>
              <a:t>Fonte da Figura 4: </a:t>
            </a:r>
            <a:r>
              <a:rPr lang="es-ES" dirty="0"/>
              <a:t>(ALENCAR et al., 2019b) - editado pelo autor</a:t>
            </a:r>
            <a:endParaRPr lang="pt-BR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1D7557B3-6447-F2A6-B47F-82E5126356C4}"/>
              </a:ext>
            </a:extLst>
          </p:cNvPr>
          <p:cNvSpPr txBox="1"/>
          <p:nvPr/>
        </p:nvSpPr>
        <p:spPr>
          <a:xfrm>
            <a:off x="1241824" y="894916"/>
            <a:ext cx="97023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Figura 4 – (2.3) análise de publicações relacionadas à Visualização da Informação</a:t>
            </a:r>
          </a:p>
        </p:txBody>
      </p:sp>
    </p:spTree>
    <p:extLst>
      <p:ext uri="{BB962C8B-B14F-4D97-AF65-F5344CB8AC3E}">
        <p14:creationId xmlns:p14="http://schemas.microsoft.com/office/powerpoint/2010/main" val="29615271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87B18718-B08B-653A-2100-BC6DC72B7E94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Contexto acadêmico 2.3: Desafios recorrentes</a:t>
            </a:r>
          </a:p>
        </p:txBody>
      </p:sp>
      <p:sp>
        <p:nvSpPr>
          <p:cNvPr id="2" name="Espaço Reservado para Conteúdo 2">
            <a:extLst>
              <a:ext uri="{FF2B5EF4-FFF2-40B4-BE49-F238E27FC236}">
                <a16:creationId xmlns:a16="http://schemas.microsoft.com/office/drawing/2014/main" id="{B2168B19-1DEF-243D-C9DE-5C871E5D4D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3649133"/>
          </a:xfrm>
        </p:spPr>
        <p:txBody>
          <a:bodyPr anchor="t">
            <a:normAutofit/>
          </a:bodyPr>
          <a:lstStyle/>
          <a:p>
            <a:r>
              <a:rPr lang="pt-BR" dirty="0"/>
              <a:t>Problemas organizacionais (MIRANDA; REY; ROBLES, 2012)</a:t>
            </a:r>
          </a:p>
          <a:p>
            <a:pPr lvl="1"/>
            <a:r>
              <a:rPr lang="pt-BR" dirty="0"/>
              <a:t>Nível de dificuldade do problema</a:t>
            </a:r>
          </a:p>
          <a:p>
            <a:pPr lvl="1"/>
            <a:r>
              <a:rPr lang="pt-BR" dirty="0"/>
              <a:t>Resistência a mudanças e adoção de novas tecnologias</a:t>
            </a:r>
          </a:p>
          <a:p>
            <a:pPr lvl="1"/>
            <a:r>
              <a:rPr lang="pt-BR" dirty="0"/>
              <a:t>Falta de comprometimento</a:t>
            </a:r>
          </a:p>
          <a:p>
            <a:pPr lvl="1"/>
            <a:r>
              <a:rPr lang="pt-BR" dirty="0"/>
              <a:t>Especificidade</a:t>
            </a:r>
          </a:p>
          <a:p>
            <a:pPr lvl="2"/>
            <a:r>
              <a:rPr lang="pt-BR" dirty="0"/>
              <a:t>Modelagem (MURRAY; MÜLLER; RUDOVÁ, 2007): À medida em que a complexidade aumenta, se torna cada vez mais difícil desenvolver uma solução efetiva</a:t>
            </a:r>
          </a:p>
          <a:p>
            <a:pPr lvl="1"/>
            <a:r>
              <a:rPr lang="pt-BR" dirty="0"/>
              <a:t>Interfaces pouco agradáveis</a:t>
            </a:r>
          </a:p>
          <a:p>
            <a:pPr lvl="2"/>
            <a:r>
              <a:rPr lang="pt-BR" sz="1400" b="0" i="0" u="none" strike="noStrike" baseline="0" dirty="0"/>
              <a:t>Interação Homem-Máquina (ANDRE; DINATA, 2018; ALENCAR et al., 2019a; ALENCAR et al., 2019b)</a:t>
            </a:r>
          </a:p>
          <a:p>
            <a:pPr lvl="1"/>
            <a:r>
              <a:rPr lang="pt-BR" dirty="0"/>
              <a:t>Erros humanos</a:t>
            </a:r>
          </a:p>
        </p:txBody>
      </p:sp>
    </p:spTree>
    <p:extLst>
      <p:ext uri="{BB962C8B-B14F-4D97-AF65-F5344CB8AC3E}">
        <p14:creationId xmlns:p14="http://schemas.microsoft.com/office/powerpoint/2010/main" val="33867333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87B18718-B08B-653A-2100-BC6DC72B7E94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Contexto acadêmico 2.4: </a:t>
            </a:r>
            <a:r>
              <a:rPr lang="pt-BR" i="1" dirty="0"/>
              <a:t>Timetabling</a:t>
            </a:r>
            <a:r>
              <a:rPr lang="pt-BR" dirty="0"/>
              <a:t> na UENF</a:t>
            </a:r>
          </a:p>
        </p:txBody>
      </p:sp>
      <p:sp>
        <p:nvSpPr>
          <p:cNvPr id="2" name="Espaço Reservado para Conteúdo 2">
            <a:extLst>
              <a:ext uri="{FF2B5EF4-FFF2-40B4-BE49-F238E27FC236}">
                <a16:creationId xmlns:a16="http://schemas.microsoft.com/office/drawing/2014/main" id="{B2168B19-1DEF-243D-C9DE-5C871E5D4D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1800020"/>
          </a:xfrm>
        </p:spPr>
        <p:txBody>
          <a:bodyPr anchor="t">
            <a:normAutofit/>
          </a:bodyPr>
          <a:lstStyle/>
          <a:p>
            <a:r>
              <a:rPr lang="pt-BR" dirty="0"/>
              <a:t>Primeiro trabalho (SANTOS, 2013)</a:t>
            </a:r>
          </a:p>
          <a:p>
            <a:pPr lvl="1"/>
            <a:r>
              <a:rPr lang="pt-BR" dirty="0"/>
              <a:t>Objetivo: encontrar solução de grade ótima para Ciência da Computação na UENF</a:t>
            </a:r>
          </a:p>
          <a:p>
            <a:pPr lvl="1"/>
            <a:r>
              <a:rPr lang="pt-BR" dirty="0"/>
              <a:t>Apresentou diversos métodos construtivos, de refinamento, podendo usar também meta-heurísticas</a:t>
            </a:r>
          </a:p>
          <a:p>
            <a:pPr lvl="1"/>
            <a:r>
              <a:rPr lang="pt-BR" dirty="0"/>
              <a:t>Utilizou de uma matriz de preferência para a distribuição das disciplinas, com o </a:t>
            </a:r>
            <a:r>
              <a:rPr lang="pt-BR" i="1" dirty="0"/>
              <a:t>Simulated Annealing</a:t>
            </a:r>
            <a:r>
              <a:rPr lang="pt-BR" dirty="0"/>
              <a:t> para otimização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976E46F-2CF4-1B9A-201B-A470DBBC0BFD}"/>
              </a:ext>
            </a:extLst>
          </p:cNvPr>
          <p:cNvSpPr txBox="1">
            <a:spLocks/>
          </p:cNvSpPr>
          <p:nvPr/>
        </p:nvSpPr>
        <p:spPr>
          <a:xfrm>
            <a:off x="335936" y="3068996"/>
            <a:ext cx="10131425" cy="297003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Segundo Trabalho (SILVEIRA, 2014)</a:t>
            </a:r>
          </a:p>
          <a:p>
            <a:pPr lvl="1"/>
            <a:r>
              <a:rPr lang="pt-BR" dirty="0"/>
              <a:t>Mesmo objetivo que o anterior</a:t>
            </a:r>
          </a:p>
          <a:p>
            <a:pPr lvl="1"/>
            <a:r>
              <a:rPr lang="pt-BR" dirty="0"/>
              <a:t>Métodos heurísticos: Construção Gulosa e Busca Local; Metaheurísticos: </a:t>
            </a:r>
            <a:r>
              <a:rPr lang="pt-BR" i="1" dirty="0"/>
              <a:t>Simulated Annealing</a:t>
            </a:r>
            <a:r>
              <a:rPr lang="pt-BR" dirty="0"/>
              <a:t> e Busca Tabu</a:t>
            </a:r>
          </a:p>
          <a:p>
            <a:pPr lvl="1"/>
            <a:r>
              <a:rPr lang="pt-BR" dirty="0"/>
              <a:t>Linguagem de programação pros métodos: C; pra interface gráfica: Java</a:t>
            </a:r>
          </a:p>
          <a:p>
            <a:pPr lvl="1"/>
            <a:r>
              <a:rPr lang="pt-BR" dirty="0"/>
              <a:t>Gerou quadros de horários alocando professores e disciplinas a horários</a:t>
            </a:r>
          </a:p>
          <a:p>
            <a:pPr lvl="1"/>
            <a:r>
              <a:rPr lang="pt-BR" dirty="0"/>
              <a:t>Trabalhos futuros:</a:t>
            </a:r>
          </a:p>
          <a:p>
            <a:pPr lvl="2"/>
            <a:r>
              <a:rPr lang="pt-BR" dirty="0"/>
              <a:t>Banco de dados que armazene informações pertinentes ao sistema; permitir ao usuário modificar o quadro de horários; software que retorne a viabilidade da alteração; e maior flexibilidade à aplicação.</a:t>
            </a:r>
          </a:p>
        </p:txBody>
      </p:sp>
    </p:spTree>
    <p:extLst>
      <p:ext uri="{BB962C8B-B14F-4D97-AF65-F5344CB8AC3E}">
        <p14:creationId xmlns:p14="http://schemas.microsoft.com/office/powerpoint/2010/main" val="3427603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87B18718-B08B-653A-2100-BC6DC72B7E94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Contexto acadêmico 2.5: Erros humanos</a:t>
            </a:r>
          </a:p>
        </p:txBody>
      </p:sp>
      <p:sp>
        <p:nvSpPr>
          <p:cNvPr id="2" name="Espaço Reservado para Conteúdo 2">
            <a:extLst>
              <a:ext uri="{FF2B5EF4-FFF2-40B4-BE49-F238E27FC236}">
                <a16:creationId xmlns:a16="http://schemas.microsoft.com/office/drawing/2014/main" id="{B2168B19-1DEF-243D-C9DE-5C871E5D4D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4860054"/>
          </a:xfrm>
        </p:spPr>
        <p:txBody>
          <a:bodyPr anchor="t">
            <a:normAutofit/>
          </a:bodyPr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536070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87B18718-B08B-653A-2100-BC6DC72B7E94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Contexto acadêmico 2.6: teorias utilizadas</a:t>
            </a:r>
          </a:p>
        </p:txBody>
      </p:sp>
      <p:sp>
        <p:nvSpPr>
          <p:cNvPr id="2" name="Espaço Reservado para Conteúdo 2">
            <a:extLst>
              <a:ext uri="{FF2B5EF4-FFF2-40B4-BE49-F238E27FC236}">
                <a16:creationId xmlns:a16="http://schemas.microsoft.com/office/drawing/2014/main" id="{B2168B19-1DEF-243D-C9DE-5C871E5D4D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4860054"/>
          </a:xfrm>
        </p:spPr>
        <p:txBody>
          <a:bodyPr anchor="t">
            <a:normAutofit/>
          </a:bodyPr>
          <a:lstStyle/>
          <a:p>
            <a:r>
              <a:rPr lang="pt-BR" dirty="0"/>
              <a:t>Relaxar restrições para encontrar soluções (DUNKE; NICKEL, 2023; SOUZA, 2000)</a:t>
            </a:r>
          </a:p>
          <a:p>
            <a:r>
              <a:rPr lang="pt-BR" dirty="0"/>
              <a:t>Pontos de vista nas dimensões do problema (PIECHOWIAK, LAMIH, 2004)</a:t>
            </a:r>
          </a:p>
          <a:p>
            <a:pPr algn="l"/>
            <a:r>
              <a:rPr lang="pt-BR" dirty="0"/>
              <a:t>Uso de soluções anteriores (ARRATIA-MARTINEZ; PADRÓN; TORRES, 2021; MIRANDA; REY; ROBLES, 2012; PIECHOWIAK; LAMIH, 2004; BURKE et al., 2000)</a:t>
            </a:r>
          </a:p>
          <a:p>
            <a:r>
              <a:rPr lang="pt-BR" dirty="0"/>
              <a:t>Soluções parciais e desvio de conflitos (BURKE et al., 2000)</a:t>
            </a:r>
          </a:p>
          <a:p>
            <a:r>
              <a:rPr lang="pt-BR" dirty="0"/>
              <a:t>Informações ausentes e professores faltantes (ARRATIA-MARTINEZ; PADRÓN; TORRES, 2021)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041059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0131425" cy="692582"/>
          </a:xfrm>
        </p:spPr>
        <p:txBody>
          <a:bodyPr>
            <a:normAutofit/>
          </a:bodyPr>
          <a:lstStyle/>
          <a:p>
            <a:r>
              <a:rPr lang="pt-BR" dirty="0"/>
              <a:t>Estrutura da Instituição 3.1: a uenf</a:t>
            </a:r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4B6C46E9-39E0-1AA6-AD51-9AF92FAC97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/>
              <a:t>Documentos oficiais</a:t>
            </a:r>
          </a:p>
          <a:p>
            <a:pPr lvl="1"/>
            <a:r>
              <a:rPr lang="pt-BR" dirty="0"/>
              <a:t>Estatuto da UENF (UENF, 2002)</a:t>
            </a:r>
          </a:p>
          <a:p>
            <a:pPr lvl="1"/>
            <a:r>
              <a:rPr lang="pt-BR" dirty="0"/>
              <a:t>Plano de Desenvolvimento Institucional (UENF; CONSUNI, 2023)</a:t>
            </a:r>
          </a:p>
          <a:p>
            <a:pPr lvl="1"/>
            <a:r>
              <a:rPr lang="pt-BR" dirty="0"/>
              <a:t>Regimento Geral da UENF (UENF; CONSUNI, 2006)</a:t>
            </a:r>
          </a:p>
          <a:p>
            <a:pPr lvl="1"/>
            <a:r>
              <a:rPr lang="pt-BR" dirty="0"/>
              <a:t>Regimento Geral da Graduação (UENF, 2012)</a:t>
            </a:r>
          </a:p>
          <a:p>
            <a:pPr lvl="1"/>
            <a:r>
              <a:rPr lang="pt-BR" dirty="0"/>
              <a:t>Regimento da Câmara de Graduação (UENF et al., 2019)</a:t>
            </a:r>
          </a:p>
          <a:p>
            <a:pPr lvl="1"/>
            <a:r>
              <a:rPr lang="pt-BR" dirty="0"/>
              <a:t>Normas da Graduação (UENF; PROGRAD, 2019)</a:t>
            </a:r>
          </a:p>
          <a:p>
            <a:pPr lvl="1"/>
            <a:r>
              <a:rPr lang="pt-BR" dirty="0"/>
              <a:t>Projetos Pedagógicos do Curso de Ciência da Computação (UENF, 2005; UENF, 2015b; UENF, 2022)</a:t>
            </a:r>
          </a:p>
          <a:p>
            <a:pPr lvl="1"/>
            <a:r>
              <a:rPr lang="pt-BR" dirty="0"/>
              <a:t>Matriz Curricular do Curso de Ciência da Computação (UENF, 2015a)</a:t>
            </a:r>
          </a:p>
        </p:txBody>
      </p:sp>
    </p:spTree>
    <p:extLst>
      <p:ext uri="{BB962C8B-B14F-4D97-AF65-F5344CB8AC3E}">
        <p14:creationId xmlns:p14="http://schemas.microsoft.com/office/powerpoint/2010/main" val="10435534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0131425" cy="692582"/>
          </a:xfrm>
        </p:spPr>
        <p:txBody>
          <a:bodyPr>
            <a:normAutofit/>
          </a:bodyPr>
          <a:lstStyle/>
          <a:p>
            <a:r>
              <a:rPr lang="pt-BR" dirty="0"/>
              <a:t>Estrutura da Instituição 3.1: a uenf</a:t>
            </a:r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4B6C46E9-39E0-1AA6-AD51-9AF92FAC97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/>
              <a:t>Secretaria Acadêmica</a:t>
            </a:r>
          </a:p>
          <a:p>
            <a:pPr lvl="1"/>
            <a:r>
              <a:rPr lang="pt-BR" dirty="0"/>
              <a:t>Coordenar a divulgação do horário escolar</a:t>
            </a:r>
          </a:p>
          <a:p>
            <a:pPr lvl="1"/>
            <a:r>
              <a:rPr lang="pt-BR" dirty="0"/>
              <a:t>Otimizar os recursos humanos</a:t>
            </a:r>
          </a:p>
          <a:p>
            <a:pPr lvl="1"/>
            <a:r>
              <a:rPr lang="pt-BR" dirty="0"/>
              <a:t>Ampliar as opções de disciplinas para os alunos</a:t>
            </a:r>
          </a:p>
          <a:p>
            <a:pPr lvl="1"/>
            <a:r>
              <a:rPr lang="pt-BR" dirty="0"/>
              <a:t>Centralizar os serviços de registro da vida escolar</a:t>
            </a:r>
          </a:p>
          <a:p>
            <a:r>
              <a:rPr lang="pt-BR" dirty="0"/>
              <a:t>Conselho de Centro</a:t>
            </a:r>
          </a:p>
          <a:p>
            <a:pPr lvl="1"/>
            <a:r>
              <a:rPr lang="pt-BR" dirty="0"/>
              <a:t>“Designar, semestralmente, os professores responsáveis pelas disciplinas nos Cursos de Graduação [...] ouvidos os respectivos Laboratórios, Colegiados de Curso e Comissões de Coordenação” (UENF, 2002)</a:t>
            </a:r>
          </a:p>
          <a:p>
            <a:r>
              <a:rPr lang="pt-BR" dirty="0"/>
              <a:t>Laboratórios: Chefes de Laboratório</a:t>
            </a:r>
          </a:p>
          <a:p>
            <a:pPr lvl="1"/>
            <a:r>
              <a:rPr lang="pt-BR" dirty="0"/>
              <a:t>“menor parte da estrutura universitária para todos os efeitos de organização administrativa, didático-científica, distribuição de pessoal e de representação nos órgãos colegiados da UENF” (UENF, 2002)</a:t>
            </a:r>
          </a:p>
        </p:txBody>
      </p:sp>
    </p:spTree>
    <p:extLst>
      <p:ext uri="{BB962C8B-B14F-4D97-AF65-F5344CB8AC3E}">
        <p14:creationId xmlns:p14="http://schemas.microsoft.com/office/powerpoint/2010/main" val="37311537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E0D75D0-8443-AD48-C426-6D33C51029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310059"/>
          </a:xfrm>
        </p:spPr>
        <p:txBody>
          <a:bodyPr anchor="t">
            <a:normAutofit/>
          </a:bodyPr>
          <a:lstStyle/>
          <a:p>
            <a:pPr algn="just"/>
            <a:r>
              <a:rPr lang="pt-BR" dirty="0"/>
              <a:t>Problema &gt; criação de grades horárias &gt; em universidades &gt; UENF &gt; CC</a:t>
            </a:r>
          </a:p>
          <a:p>
            <a:pPr algn="just"/>
            <a:r>
              <a:rPr lang="pt-BR" dirty="0"/>
              <a:t>Salas, disciplinas, professores, cursos, turmas, horários, alunos, etc.</a:t>
            </a:r>
          </a:p>
          <a:p>
            <a:pPr algn="just"/>
            <a:r>
              <a:rPr lang="pt-BR" dirty="0"/>
              <a:t>Problemas na modelagem das instituições: entrevistas e pesquisas</a:t>
            </a:r>
          </a:p>
          <a:p>
            <a:pPr algn="just"/>
            <a:r>
              <a:rPr lang="pt-BR" dirty="0"/>
              <a:t>Sequência de criação das grades</a:t>
            </a:r>
          </a:p>
          <a:p>
            <a:pPr algn="just"/>
            <a:r>
              <a:rPr lang="pt-BR" dirty="0"/>
              <a:t>Desenvolvimento de um sistema de suporte à decisão</a:t>
            </a:r>
          </a:p>
          <a:p>
            <a:pPr lvl="1" algn="just"/>
            <a:r>
              <a:rPr lang="pt-BR" dirty="0"/>
              <a:t>JavaScript + biblioteca React</a:t>
            </a:r>
          </a:p>
          <a:p>
            <a:pPr lvl="1" algn="just"/>
            <a:r>
              <a:rPr lang="pt-BR" dirty="0"/>
              <a:t>GitHub Pages + AWS</a:t>
            </a:r>
          </a:p>
          <a:p>
            <a:pPr lvl="1" algn="just"/>
            <a:r>
              <a:rPr lang="pt-BR" dirty="0"/>
              <a:t>Funções: CRUD; Solução inicial para CC; Visualizar e corrigir conflitos; Análise histórica dos dados</a:t>
            </a: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C060EFD6-73BB-D1DC-CDA2-086DB13FDA1D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RESUMO</a:t>
            </a:r>
          </a:p>
        </p:txBody>
      </p:sp>
    </p:spTree>
    <p:extLst>
      <p:ext uri="{BB962C8B-B14F-4D97-AF65-F5344CB8AC3E}">
        <p14:creationId xmlns:p14="http://schemas.microsoft.com/office/powerpoint/2010/main" val="6920874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0131425" cy="692582"/>
          </a:xfrm>
        </p:spPr>
        <p:txBody>
          <a:bodyPr>
            <a:normAutofit/>
          </a:bodyPr>
          <a:lstStyle/>
          <a:p>
            <a:r>
              <a:rPr lang="pt-BR" dirty="0"/>
              <a:t>Estrutura da Instituição 3.1: a uenf</a:t>
            </a:r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4B6C46E9-39E0-1AA6-AD51-9AF92FAC97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/>
              <a:t>Responsáveis pela criação das grades horárias</a:t>
            </a:r>
          </a:p>
          <a:p>
            <a:pPr lvl="1"/>
            <a:r>
              <a:rPr lang="pt-BR" b="1" dirty="0"/>
              <a:t>Secretaria Acadêmica</a:t>
            </a:r>
            <a:r>
              <a:rPr lang="pt-BR" dirty="0"/>
              <a:t>: elaborar e divulgar o Calendário Acadêmico; otimizar os recursos humanos; ampliar a oferta de disciplinas;</a:t>
            </a:r>
          </a:p>
          <a:p>
            <a:pPr lvl="1"/>
            <a:r>
              <a:rPr lang="pt-BR" b="1" dirty="0"/>
              <a:t>Câmara de Graduação</a:t>
            </a:r>
            <a:r>
              <a:rPr lang="pt-BR" dirty="0"/>
              <a:t>: aprovar e modificar o calendário acadêmico; sugerir vagas de bolsistas;</a:t>
            </a:r>
          </a:p>
          <a:p>
            <a:pPr lvl="1"/>
            <a:r>
              <a:rPr lang="pt-BR" b="1" dirty="0"/>
              <a:t>Direção de Centro</a:t>
            </a:r>
            <a:r>
              <a:rPr lang="pt-BR" dirty="0"/>
              <a:t>: designação semestral de professores responsáveis pelas disciplinas, após ouvir os Laboratórios, Colegiados e Coordenações</a:t>
            </a:r>
          </a:p>
          <a:p>
            <a:pPr lvl="1"/>
            <a:r>
              <a:rPr lang="pt-BR" b="1" dirty="0"/>
              <a:t>Chefia do Laboratório</a:t>
            </a:r>
            <a:r>
              <a:rPr lang="pt-BR" dirty="0"/>
              <a:t>: atribuir carga horária didática aos docentes do laboratório e aos bolsistas; designar docente responsável por disciplina ofertada;</a:t>
            </a:r>
          </a:p>
          <a:p>
            <a:pPr lvl="1"/>
            <a:r>
              <a:rPr lang="pt-BR" b="1" dirty="0"/>
              <a:t>Coordenação do Curso</a:t>
            </a:r>
            <a:r>
              <a:rPr lang="pt-BR" dirty="0"/>
              <a:t>: coordenar a distribuição de estudantes do curso; indicar à chefia de laboratório as disciplinas a serem ofertadas ao curso coordenado;</a:t>
            </a:r>
          </a:p>
          <a:p>
            <a:pPr lvl="1"/>
            <a:r>
              <a:rPr lang="pt-BR" b="1" dirty="0"/>
              <a:t>Sistema Acadêmico</a:t>
            </a:r>
            <a:r>
              <a:rPr lang="pt-BR" dirty="0"/>
              <a:t>: articula parcialmente as informações entre os setores, como a oferta de disciplinas e a distribuição de estudantes</a:t>
            </a:r>
          </a:p>
        </p:txBody>
      </p:sp>
    </p:spTree>
    <p:extLst>
      <p:ext uri="{BB962C8B-B14F-4D97-AF65-F5344CB8AC3E}">
        <p14:creationId xmlns:p14="http://schemas.microsoft.com/office/powerpoint/2010/main" val="38154520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0131425" cy="692582"/>
          </a:xfrm>
        </p:spPr>
        <p:txBody>
          <a:bodyPr>
            <a:normAutofit/>
          </a:bodyPr>
          <a:lstStyle/>
          <a:p>
            <a:r>
              <a:rPr lang="pt-BR" dirty="0"/>
              <a:t>Estrutura da Instituição 3.2: Entrevistas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Espaço Reservado para Conteúdo 2">
                <a:extLst>
                  <a:ext uri="{FF2B5EF4-FFF2-40B4-BE49-F238E27FC236}">
                    <a16:creationId xmlns:a16="http://schemas.microsoft.com/office/drawing/2014/main" id="{4B6C46E9-39E0-1AA6-AD51-9AF92FAC971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35936" y="1268976"/>
                <a:ext cx="10131425" cy="5040056"/>
              </a:xfrm>
            </p:spPr>
            <p:txBody>
              <a:bodyPr vert="horz" lIns="91440" tIns="45720" rIns="91440" bIns="45720" rtlCol="0" anchor="t">
                <a:normAutofit/>
              </a:bodyPr>
              <a:lstStyle/>
              <a:p>
                <a:r>
                  <a:rPr lang="pt-BR" b="1" dirty="0"/>
                  <a:t>Direção do CCT</a:t>
                </a:r>
                <a:r>
                  <a:rPr lang="pt-BR" dirty="0"/>
                  <a:t>: entendimento de como o processo é realizado atualmente e quais são os padrões recorrentes</a:t>
                </a:r>
                <a:endParaRPr lang="pt-BR" b="1" dirty="0"/>
              </a:p>
              <a:p>
                <a:r>
                  <a:rPr lang="pt-BR" b="1" dirty="0"/>
                  <a:t>Desenvolvedor do sistema acadêmico</a:t>
                </a:r>
                <a:r>
                  <a:rPr lang="pt-BR" dirty="0"/>
                  <a:t>: busca por uma integração do projeto com o Sistema Acadêmico vigente</a:t>
                </a:r>
                <a:endParaRPr lang="pt-BR" b="1" dirty="0"/>
              </a:p>
              <a:p>
                <a:r>
                  <a:rPr lang="pt-BR" b="1" dirty="0"/>
                  <a:t>Chefia do Laboratório de Matemática</a:t>
                </a:r>
                <a:r>
                  <a:rPr lang="pt-BR" dirty="0"/>
                  <a:t>: apontamentos sobre problemáticas envolvendo a realocação de horários das turmas</a:t>
                </a:r>
              </a:p>
              <a:p>
                <a:r>
                  <a:rPr lang="pt-BR" b="1" dirty="0"/>
                  <a:t>Responsável pela Secretaria Acadêmica (SECACAD</a:t>
                </a:r>
                <a:r>
                  <a:rPr lang="pt-BR" b="1"/>
                  <a:t>)</a:t>
                </a:r>
                <a:r>
                  <a:rPr lang="pt-BR"/>
                  <a:t>: impossibilidade </a:t>
                </a:r>
                <a:r>
                  <a:rPr lang="pt-BR" dirty="0"/>
                  <a:t>de cessão de dados de alunos mesmo que anonimizados, a não ser por intermédio de formulário de pesquisa; definição da sequência de atribuição das variáveis: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pt-BR" i="1" dirty="0">
                        <a:latin typeface="Cambria Math" panose="02040503050406030204" pitchFamily="18" charset="0"/>
                      </a:rPr>
                      <m:t>Demandas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→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𝑃𝑟𝑜𝑓𝑒𝑠𝑠𝑜𝑟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→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𝑆𝑎𝑙𝑎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→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𝐻𝑜𝑟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á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𝑟𝑖𝑜</m:t>
                    </m:r>
                  </m:oMath>
                </a14:m>
                <a:r>
                  <a:rPr lang="pt-BR" dirty="0"/>
                  <a:t>; Inexistência de um registro oficial das salas e suas capacidades; Possibilidade de se excluir manualmente inscrição de alunos</a:t>
                </a:r>
              </a:p>
              <a:p>
                <a:r>
                  <a:rPr lang="pt-BR" b="1" dirty="0"/>
                  <a:t>Coordenação de Computação</a:t>
                </a:r>
                <a:r>
                  <a:rPr lang="pt-BR" dirty="0"/>
                  <a:t>: turmas fixas e imutáveis; corpo docente de computação reduzido sendo complementado por bolsistas de docência complementar; salas culturalmente alocadas para determinados cursos; preferência por turmas com horários em pares; </a:t>
                </a:r>
              </a:p>
            </p:txBody>
          </p:sp>
        </mc:Choice>
        <mc:Fallback>
          <p:sp>
            <p:nvSpPr>
              <p:cNvPr id="9" name="Espaço Reservado para Conteúdo 2">
                <a:extLst>
                  <a:ext uri="{FF2B5EF4-FFF2-40B4-BE49-F238E27FC236}">
                    <a16:creationId xmlns:a16="http://schemas.microsoft.com/office/drawing/2014/main" id="{4B6C46E9-39E0-1AA6-AD51-9AF92FAC971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5936" y="1268976"/>
                <a:ext cx="10131425" cy="5040056"/>
              </a:xfrm>
              <a:blipFill>
                <a:blip r:embed="rId2"/>
                <a:stretch>
                  <a:fillRect l="-361" t="-605" r="-18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879267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0131425" cy="692582"/>
          </a:xfrm>
        </p:spPr>
        <p:txBody>
          <a:bodyPr>
            <a:normAutofit/>
          </a:bodyPr>
          <a:lstStyle/>
          <a:p>
            <a:r>
              <a:rPr lang="pt-BR" dirty="0"/>
              <a:t>Estrutura da Instituição 3.2: Entrevistas</a:t>
            </a:r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4B6C46E9-39E0-1AA6-AD51-9AF92FAC97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3464" indent="-283464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pt-BR" sz="1800" b="1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Motivação</a:t>
            </a:r>
            <a:r>
              <a:rPr lang="pt-BR" sz="1800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: entender a percepção real dos que lidam com a criação da grade e distinguir a realidade prática do processo de criação das grades horárias</a:t>
            </a:r>
            <a:endParaRPr lang="pt-BR" sz="1800" dirty="0">
              <a:effectLst/>
            </a:endParaRPr>
          </a:p>
          <a:p>
            <a:pPr marL="283464" indent="-283464" algn="l" rtl="0" eaLnBrk="1" latinLnBrk="0" hangingPunct="1">
              <a:spcBef>
                <a:spcPts val="0"/>
              </a:spcBef>
              <a:spcAft>
                <a:spcPts val="1000"/>
              </a:spcAft>
            </a:pPr>
            <a:r>
              <a:rPr lang="pt-BR" sz="1800" b="1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Objetivo</a:t>
            </a:r>
            <a:r>
              <a:rPr lang="pt-BR" sz="1800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: averiguar se o processo de criação de grades horárias realizada na UENF se apresenta como uma tarefa problemática</a:t>
            </a:r>
          </a:p>
          <a:p>
            <a:pPr marL="283464" indent="-283464" algn="l" rtl="0" eaLnBrk="1" latinLnBrk="0" hangingPunct="1">
              <a:spcBef>
                <a:spcPts val="0"/>
              </a:spcBef>
              <a:spcAft>
                <a:spcPts val="1000"/>
              </a:spcAft>
            </a:pPr>
            <a:r>
              <a:rPr lang="pt-BR" b="1" dirty="0">
                <a:solidFill>
                  <a:srgbClr val="FFFFFF"/>
                </a:solidFill>
                <a:latin typeface="Calibri" panose="020F0502020204030204" pitchFamily="34" charset="0"/>
              </a:rPr>
              <a:t>Entendimento geral das entrevistas</a:t>
            </a:r>
          </a:p>
          <a:p>
            <a:pPr marL="740664" lvl="1" indent="-283464"/>
            <a:r>
              <a:rPr lang="pt-BR" dirty="0">
                <a:solidFill>
                  <a:srgbClr val="FFFFFF"/>
                </a:solidFill>
                <a:latin typeface="Calibri" panose="020F0502020204030204" pitchFamily="34" charset="0"/>
              </a:rPr>
              <a:t>Há um certo grau de insatisfação por parte dos responsáveis pelo processo de criação da grade horária;</a:t>
            </a:r>
          </a:p>
          <a:p>
            <a:pPr marL="740664" lvl="1" indent="-283464"/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Embora funcione, apresenta gargalos, principalmente na parte de passagem de informação entre os diversos setores;</a:t>
            </a:r>
          </a:p>
        </p:txBody>
      </p:sp>
    </p:spTree>
    <p:extLst>
      <p:ext uri="{BB962C8B-B14F-4D97-AF65-F5344CB8AC3E}">
        <p14:creationId xmlns:p14="http://schemas.microsoft.com/office/powerpoint/2010/main" val="35603145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0131425" cy="692582"/>
          </a:xfrm>
        </p:spPr>
        <p:txBody>
          <a:bodyPr>
            <a:normAutofit/>
          </a:bodyPr>
          <a:lstStyle/>
          <a:p>
            <a:r>
              <a:rPr lang="pt-BR" dirty="0"/>
              <a:t>Estrutura da Instituição</a:t>
            </a:r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4B6C46E9-39E0-1AA6-AD51-9AF92FAC97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pPr marL="342900" indent="-342900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Período ocorrendo normalmente;</a:t>
            </a:r>
          </a:p>
          <a:p>
            <a:pPr marL="342900" indent="-342900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Coordenadores enviam para Chefes de Laboratório uma demanda estimada de cada uma das disciplinas que serão ofertadas;</a:t>
            </a:r>
          </a:p>
          <a:p>
            <a:pPr marL="342900" indent="-342900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Chefes de Laboratório atrelam professores a disciplinas;</a:t>
            </a:r>
          </a:p>
          <a:p>
            <a:pPr marL="342900" indent="-342900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Chefes de Laboratório enviam para Diretores de Centro a demanda estimada;</a:t>
            </a:r>
          </a:p>
          <a:p>
            <a:pPr marL="342900" indent="-342900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Dependendo das disponibilidades dos professores, cabe solicitar a abertura de uma bolsa de apoio ao ensino;</a:t>
            </a:r>
          </a:p>
          <a:p>
            <a:pPr marL="342900" indent="-342900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O Diretor aloca provisoriamente as disciplinas em horários e salas;</a:t>
            </a:r>
          </a:p>
          <a:p>
            <a:pPr marL="342900" indent="-342900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O Coordenador de Curso analisa possíveis mudanças de horários que possam ser mais eficientes na distribuição dos alunos;</a:t>
            </a:r>
          </a:p>
          <a:p>
            <a:pPr marL="342900" indent="-342900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O período letivo acaba;</a:t>
            </a:r>
          </a:p>
          <a:p>
            <a:pPr marL="342900" indent="-342900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Estima-se mais precisamente a demanda de cada disciplina;</a:t>
            </a:r>
          </a:p>
          <a:p>
            <a:pPr marL="342900" indent="-342900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Turmas são abertas com a quantidade de vagas de acordo com as demandas estimadas;</a:t>
            </a:r>
          </a:p>
          <a:p>
            <a:pPr marL="342900" indent="-342900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Alunos se inscrevem;</a:t>
            </a:r>
          </a:p>
          <a:p>
            <a:pPr marL="342900" indent="-342900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Últimas mudanças são feitas;</a:t>
            </a:r>
          </a:p>
          <a:p>
            <a:pPr marL="342900" indent="-342900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Período de inclusão e exclusão;</a:t>
            </a:r>
          </a:p>
          <a:p>
            <a:pPr marL="342900" indent="-342900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Alguns possíveis ajustes finais;</a:t>
            </a:r>
          </a:p>
          <a:p>
            <a:pPr marL="342900" indent="-342900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Período ocorrendo normalmente.</a:t>
            </a: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397761BD-F5A4-26E1-72E0-F1E202D67C91}"/>
              </a:ext>
            </a:extLst>
          </p:cNvPr>
          <p:cNvSpPr txBox="1">
            <a:spLocks/>
          </p:cNvSpPr>
          <p:nvPr/>
        </p:nvSpPr>
        <p:spPr>
          <a:xfrm>
            <a:off x="0" y="68275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3.3: Sequência de criação das grades horárias</a:t>
            </a:r>
          </a:p>
        </p:txBody>
      </p:sp>
    </p:spTree>
    <p:extLst>
      <p:ext uri="{BB962C8B-B14F-4D97-AF65-F5344CB8AC3E}">
        <p14:creationId xmlns:p14="http://schemas.microsoft.com/office/powerpoint/2010/main" val="40702101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0131425" cy="692582"/>
          </a:xfrm>
        </p:spPr>
        <p:txBody>
          <a:bodyPr>
            <a:normAutofit/>
          </a:bodyPr>
          <a:lstStyle/>
          <a:p>
            <a:r>
              <a:rPr lang="pt-BR" dirty="0"/>
              <a:t>Estrutura da Instituição</a:t>
            </a:r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4B6C46E9-39E0-1AA6-AD51-9AF92FAC97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283464" indent="-283464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Pesquisa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latin typeface="Calibri" panose="020F0502020204030204" pitchFamily="34" charset="0"/>
              </a:rPr>
              <a:t>Formulário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Perguntas</a:t>
            </a:r>
          </a:p>
          <a:p>
            <a:pPr marL="1197864" lvl="2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latin typeface="Calibri" panose="020F0502020204030204" pitchFamily="34" charset="0"/>
              </a:rPr>
              <a:t>Opiniões</a:t>
            </a:r>
          </a:p>
          <a:p>
            <a:pPr marL="1197864" lvl="2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latin typeface="Calibri" panose="020F0502020204030204" pitchFamily="34" charset="0"/>
              </a:rPr>
              <a:t>Métricas numéricas</a:t>
            </a:r>
          </a:p>
          <a:p>
            <a:pPr marL="1197864" lvl="2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latin typeface="Calibri" panose="020F0502020204030204" pitchFamily="34" charset="0"/>
              </a:rPr>
              <a:t>Resposta aberta</a:t>
            </a:r>
            <a:endParaRPr lang="pt-BR" dirty="0">
              <a:solidFill>
                <a:srgbClr val="FFFFFF"/>
              </a:solidFill>
              <a:effectLst/>
              <a:latin typeface="Calibri" panose="020F0502020204030204" pitchFamily="34" charset="0"/>
            </a:endParaRPr>
          </a:p>
          <a:p>
            <a:pPr marL="283464" indent="-283464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Motivações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Marco temporal comparativo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latin typeface="Calibri" panose="020F0502020204030204" pitchFamily="34" charset="0"/>
              </a:rPr>
              <a:t>Percepção dos estudantes quanto ao atual resultado do processo</a:t>
            </a:r>
          </a:p>
          <a:p>
            <a:pPr marL="283464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Resultados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latin typeface="Calibri" panose="020F0502020204030204" pitchFamily="34" charset="0"/>
              </a:rPr>
              <a:t>207 alunos: 96 CCT, 40 Biologia, 29 Ciência da Computação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90% dos respondentes deixaram de se inscrever em disciplina por conflito de horário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latin typeface="Calibri" panose="020F0502020204030204" pitchFamily="34" charset="0"/>
              </a:rPr>
              <a:t>100% dos respondentes consideram que a universidade deveria oferecer horários diferentes para as disciplinas mais demandadas para evitar conflitos com outras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81% dos respondentes, em caso de conflito, escolhem a disciplina que “prende” mais matérias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endParaRPr lang="pt-BR" dirty="0">
              <a:solidFill>
                <a:srgbClr val="FFFFFF"/>
              </a:solidFill>
              <a:effectLst/>
              <a:latin typeface="Calibri" panose="020F0502020204030204" pitchFamily="34" charset="0"/>
            </a:endParaRPr>
          </a:p>
          <a:p>
            <a:pPr marL="740664" lvl="1" indent="-283464">
              <a:buFont typeface="Arial" panose="020B0604020202020204" pitchFamily="34" charset="0"/>
              <a:buChar char="•"/>
            </a:pPr>
            <a:endParaRPr lang="pt-BR" dirty="0">
              <a:solidFill>
                <a:srgbClr val="FFFFFF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397761BD-F5A4-26E1-72E0-F1E202D67C91}"/>
              </a:ext>
            </a:extLst>
          </p:cNvPr>
          <p:cNvSpPr txBox="1">
            <a:spLocks/>
          </p:cNvSpPr>
          <p:nvPr/>
        </p:nvSpPr>
        <p:spPr>
          <a:xfrm>
            <a:off x="0" y="68275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3.4: Formulário quantitativo aos discentes</a:t>
            </a:r>
          </a:p>
        </p:txBody>
      </p:sp>
    </p:spTree>
    <p:extLst>
      <p:ext uri="{BB962C8B-B14F-4D97-AF65-F5344CB8AC3E}">
        <p14:creationId xmlns:p14="http://schemas.microsoft.com/office/powerpoint/2010/main" val="6415233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0131425" cy="692582"/>
          </a:xfrm>
        </p:spPr>
        <p:txBody>
          <a:bodyPr>
            <a:normAutofit/>
          </a:bodyPr>
          <a:lstStyle/>
          <a:p>
            <a:r>
              <a:rPr lang="pt-BR" dirty="0"/>
              <a:t>Estrutura da Instituição</a:t>
            </a:r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4B6C46E9-39E0-1AA6-AD51-9AF92FAC97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 marL="283464" indent="-283464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Físico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latin typeface="Calibri" panose="020F0502020204030204" pitchFamily="34" charset="0"/>
              </a:rPr>
              <a:t>Prédios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Salas: centros e cursos</a:t>
            </a:r>
          </a:p>
          <a:p>
            <a:pPr marL="283464" indent="-283464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latin typeface="Calibri" panose="020F0502020204030204" pitchFamily="34" charset="0"/>
              </a:rPr>
              <a:t>Organização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Centros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latin typeface="Calibri" panose="020F0502020204030204" pitchFamily="34" charset="0"/>
              </a:rPr>
              <a:t>Laboratórios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Cursos</a:t>
            </a:r>
          </a:p>
          <a:p>
            <a:pPr marL="1197864" lvl="2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PPC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latin typeface="Calibri" panose="020F0502020204030204" pitchFamily="34" charset="0"/>
              </a:rPr>
              <a:t>Turmas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latin typeface="Calibri" panose="020F0502020204030204" pitchFamily="34" charset="0"/>
              </a:rPr>
              <a:t>Grade horária</a:t>
            </a:r>
            <a:endParaRPr lang="pt-BR" dirty="0">
              <a:solidFill>
                <a:srgbClr val="FFFFFF"/>
              </a:solidFill>
              <a:effectLst/>
              <a:latin typeface="Calibri" panose="020F0502020204030204" pitchFamily="34" charset="0"/>
            </a:endParaRPr>
          </a:p>
          <a:p>
            <a:pPr marL="283464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latin typeface="Calibri" panose="020F0502020204030204" pitchFamily="34" charset="0"/>
              </a:rPr>
              <a:t>Entidades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Professores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Disciplinas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Alunos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Horários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endParaRPr lang="pt-BR" dirty="0">
              <a:solidFill>
                <a:srgbClr val="FFFFFF"/>
              </a:solidFill>
              <a:effectLst/>
              <a:latin typeface="Calibri" panose="020F0502020204030204" pitchFamily="34" charset="0"/>
            </a:endParaRPr>
          </a:p>
          <a:p>
            <a:pPr marL="740664" lvl="1" indent="-283464">
              <a:buFont typeface="Arial" panose="020B0604020202020204" pitchFamily="34" charset="0"/>
              <a:buChar char="•"/>
            </a:pPr>
            <a:endParaRPr lang="pt-BR" dirty="0">
              <a:solidFill>
                <a:srgbClr val="FFFFFF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397761BD-F5A4-26E1-72E0-F1E202D67C91}"/>
              </a:ext>
            </a:extLst>
          </p:cNvPr>
          <p:cNvSpPr txBox="1">
            <a:spLocks/>
          </p:cNvSpPr>
          <p:nvPr/>
        </p:nvSpPr>
        <p:spPr>
          <a:xfrm>
            <a:off x="0" y="68275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3.5: Relações entre as variáveis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09FEF2E9-6631-00A9-B47B-48E295248D8D}"/>
              </a:ext>
            </a:extLst>
          </p:cNvPr>
          <p:cNvSpPr txBox="1"/>
          <p:nvPr/>
        </p:nvSpPr>
        <p:spPr>
          <a:xfrm>
            <a:off x="7314378" y="447665"/>
            <a:ext cx="42045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Figura 5 – (3.1) Relações entre as variáveis envolvidas na criação de grades horárias</a:t>
            </a: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33BF8D4B-56A2-4C59-C313-75B8C90B3E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4378" y="1093996"/>
            <a:ext cx="4204556" cy="5556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4744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0131425" cy="692582"/>
          </a:xfrm>
        </p:spPr>
        <p:txBody>
          <a:bodyPr/>
          <a:lstStyle/>
          <a:p>
            <a:r>
              <a:rPr lang="pt-BR" dirty="0"/>
              <a:t>Modelagem 4.1: Estágios de execução</a:t>
            </a:r>
          </a:p>
        </p:txBody>
      </p:sp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FDE27002-7200-C541-263D-CADF96DD1E37}"/>
              </a:ext>
            </a:extLst>
          </p:cNvPr>
          <p:cNvSpPr txBox="1">
            <a:spLocks/>
          </p:cNvSpPr>
          <p:nvPr/>
        </p:nvSpPr>
        <p:spPr>
          <a:xfrm>
            <a:off x="1" y="6579035"/>
            <a:ext cx="4655984" cy="27343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spcAft>
                <a:spcPts val="0"/>
              </a:spcAft>
              <a:buNone/>
            </a:pPr>
            <a:r>
              <a:rPr lang="pt-BR" sz="900" dirty="0"/>
              <a:t>Fonte da figura 5: (MIRANDA; REY; ROBLES, 2012) - adaptado.</a:t>
            </a:r>
          </a:p>
        </p:txBody>
      </p: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09FA0BB1-8B57-A340-DD0F-85A817663BCF}"/>
              </a:ext>
            </a:extLst>
          </p:cNvPr>
          <p:cNvGrpSpPr/>
          <p:nvPr/>
        </p:nvGrpSpPr>
        <p:grpSpPr>
          <a:xfrm>
            <a:off x="1686230" y="682751"/>
            <a:ext cx="8819540" cy="4450301"/>
            <a:chOff x="1720857" y="792492"/>
            <a:chExt cx="7435696" cy="3924859"/>
          </a:xfrm>
        </p:grpSpPr>
        <p:pic>
          <p:nvPicPr>
            <p:cNvPr id="7" name="Imagem 6">
              <a:extLst>
                <a:ext uri="{FF2B5EF4-FFF2-40B4-BE49-F238E27FC236}">
                  <a16:creationId xmlns:a16="http://schemas.microsoft.com/office/drawing/2014/main" id="{FA2C4051-FC0F-20B6-E7EE-B8132C35DA9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1720857" y="1118217"/>
              <a:ext cx="7435696" cy="3599134"/>
            </a:xfrm>
            <a:prstGeom prst="rect">
              <a:avLst/>
            </a:prstGeom>
          </p:spPr>
        </p:pic>
        <p:sp>
          <p:nvSpPr>
            <p:cNvPr id="10" name="CaixaDeTexto 9">
              <a:extLst>
                <a:ext uri="{FF2B5EF4-FFF2-40B4-BE49-F238E27FC236}">
                  <a16:creationId xmlns:a16="http://schemas.microsoft.com/office/drawing/2014/main" id="{6E56E647-6CE8-F4A6-8168-29072B25E5ED}"/>
                </a:ext>
              </a:extLst>
            </p:cNvPr>
            <p:cNvSpPr txBox="1"/>
            <p:nvPr/>
          </p:nvSpPr>
          <p:spPr>
            <a:xfrm>
              <a:off x="1720857" y="792492"/>
              <a:ext cx="7435696" cy="325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6 – (4.1) Estágios para a obtenção de grade horários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381047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Agrupar 11">
            <a:extLst>
              <a:ext uri="{FF2B5EF4-FFF2-40B4-BE49-F238E27FC236}">
                <a16:creationId xmlns:a16="http://schemas.microsoft.com/office/drawing/2014/main" id="{27F2BCF2-8ECC-4CC9-3E17-77C271513F5E}"/>
              </a:ext>
            </a:extLst>
          </p:cNvPr>
          <p:cNvGrpSpPr/>
          <p:nvPr/>
        </p:nvGrpSpPr>
        <p:grpSpPr>
          <a:xfrm>
            <a:off x="1788422" y="822147"/>
            <a:ext cx="8615155" cy="2727779"/>
            <a:chOff x="1788422" y="767334"/>
            <a:chExt cx="8615155" cy="2727779"/>
          </a:xfrm>
        </p:grpSpPr>
        <p:pic>
          <p:nvPicPr>
            <p:cNvPr id="8" name="Imagem 7">
              <a:extLst>
                <a:ext uri="{FF2B5EF4-FFF2-40B4-BE49-F238E27FC236}">
                  <a16:creationId xmlns:a16="http://schemas.microsoft.com/office/drawing/2014/main" id="{0904FE38-0D03-8BC9-05F6-14AF0BE4348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1788422" y="1136666"/>
              <a:ext cx="8615155" cy="2358447"/>
            </a:xfrm>
            <a:prstGeom prst="rect">
              <a:avLst/>
            </a:prstGeom>
          </p:spPr>
        </p:pic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580385DA-C387-C521-70EF-74683942FB9B}"/>
                </a:ext>
              </a:extLst>
            </p:cNvPr>
            <p:cNvSpPr txBox="1"/>
            <p:nvPr/>
          </p:nvSpPr>
          <p:spPr>
            <a:xfrm>
              <a:off x="3455793" y="767334"/>
              <a:ext cx="52804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dirty="0"/>
                <a:t>Figura 6: Ciclo de ações durante o desenvolvimento</a:t>
              </a:r>
            </a:p>
          </p:txBody>
        </p:sp>
      </p:grpSp>
      <p:sp>
        <p:nvSpPr>
          <p:cNvPr id="13" name="Título 1">
            <a:extLst>
              <a:ext uri="{FF2B5EF4-FFF2-40B4-BE49-F238E27FC236}">
                <a16:creationId xmlns:a16="http://schemas.microsoft.com/office/drawing/2014/main" id="{8C07EB97-4740-9B83-BCEC-B194124D7E1E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Modelagem 4.2: Iteração</a:t>
            </a:r>
          </a:p>
        </p:txBody>
      </p:sp>
      <p:sp>
        <p:nvSpPr>
          <p:cNvPr id="14" name="Espaço Reservado para Conteúdo 2">
            <a:extLst>
              <a:ext uri="{FF2B5EF4-FFF2-40B4-BE49-F238E27FC236}">
                <a16:creationId xmlns:a16="http://schemas.microsoft.com/office/drawing/2014/main" id="{45B7F95E-BDE6-2B37-AA2F-29718E5418AD}"/>
              </a:ext>
            </a:extLst>
          </p:cNvPr>
          <p:cNvSpPr txBox="1">
            <a:spLocks/>
          </p:cNvSpPr>
          <p:nvPr/>
        </p:nvSpPr>
        <p:spPr>
          <a:xfrm>
            <a:off x="0" y="6573520"/>
            <a:ext cx="11949059" cy="2789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spcAft>
                <a:spcPts val="0"/>
              </a:spcAft>
              <a:buNone/>
            </a:pPr>
            <a:r>
              <a:rPr lang="pt-BR" sz="900" dirty="0"/>
              <a:t>Fonte da figura 6: o autor, inspirado na ilustração de (ANDRE; DINATA, 2018).</a:t>
            </a:r>
          </a:p>
        </p:txBody>
      </p:sp>
    </p:spTree>
    <p:extLst>
      <p:ext uri="{BB962C8B-B14F-4D97-AF65-F5344CB8AC3E}">
        <p14:creationId xmlns:p14="http://schemas.microsoft.com/office/powerpoint/2010/main" val="14570286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94C25AAF-ABC9-347B-11E1-7AB0DD0BFD0E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Modelagem 4.3: Funcionamento</a:t>
            </a:r>
          </a:p>
        </p:txBody>
      </p:sp>
      <p:sp>
        <p:nvSpPr>
          <p:cNvPr id="2" name="Espaço Reservado para Conteúdo 2">
            <a:extLst>
              <a:ext uri="{FF2B5EF4-FFF2-40B4-BE49-F238E27FC236}">
                <a16:creationId xmlns:a16="http://schemas.microsoft.com/office/drawing/2014/main" id="{C2606DA7-8197-C279-7EE3-A255C74C2C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/>
              <a:t>O sistema deve</a:t>
            </a:r>
          </a:p>
          <a:p>
            <a:pPr lvl="1"/>
            <a:r>
              <a:rPr lang="pt-BR" dirty="0"/>
              <a:t>Auxiliar a coordenação de Ciência da Computação na criação de grades horárias;</a:t>
            </a:r>
          </a:p>
          <a:p>
            <a:pPr lvl="1"/>
            <a:r>
              <a:rPr lang="pt-BR" dirty="0"/>
              <a:t>Permitir alteração nos dados de disciplinas, professores, salas, alunos, turmas e horários;</a:t>
            </a:r>
          </a:p>
          <a:p>
            <a:pPr lvl="1"/>
            <a:r>
              <a:rPr lang="pt-BR" dirty="0"/>
              <a:t>Identificar e representar de forma visual os conflitos, além de permitir sua correção;</a:t>
            </a:r>
          </a:p>
          <a:p>
            <a:pPr lvl="1"/>
            <a:r>
              <a:rPr lang="pt-BR" dirty="0"/>
              <a:t>Criar uma grade horária inicial</a:t>
            </a:r>
          </a:p>
          <a:p>
            <a:pPr lvl="1"/>
            <a:r>
              <a:rPr lang="pt-BR" dirty="0"/>
              <a:t>Criar grade horária final</a:t>
            </a:r>
          </a:p>
        </p:txBody>
      </p:sp>
    </p:spTree>
    <p:extLst>
      <p:ext uri="{BB962C8B-B14F-4D97-AF65-F5344CB8AC3E}">
        <p14:creationId xmlns:p14="http://schemas.microsoft.com/office/powerpoint/2010/main" val="11164202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94C25AAF-ABC9-347B-11E1-7AB0DD0BFD0E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Modelagem 4.4: Banco de dados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869E8EF4-4183-FB92-988E-36BD84657A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auto">
          <a:xfrm>
            <a:off x="3575972" y="1413011"/>
            <a:ext cx="8382000" cy="3454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AC229CAC-1A40-7980-0B09-E966E9A66F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/>
              <a:t>Diagrama conceitual geral</a:t>
            </a:r>
          </a:p>
          <a:p>
            <a:pPr lvl="1"/>
            <a:r>
              <a:rPr lang="pt-BR" dirty="0"/>
              <a:t>Utilidade futura</a:t>
            </a:r>
          </a:p>
          <a:p>
            <a:pPr lvl="1"/>
            <a:r>
              <a:rPr lang="pt-BR" dirty="0"/>
              <a:t>Mais diagramas a seguir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2086995B-CA9B-CD9D-EA0A-366937E6FEE5}"/>
              </a:ext>
            </a:extLst>
          </p:cNvPr>
          <p:cNvSpPr txBox="1"/>
          <p:nvPr/>
        </p:nvSpPr>
        <p:spPr>
          <a:xfrm>
            <a:off x="3575972" y="989645"/>
            <a:ext cx="8280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Figura 7 – (4.3) diagrama conceitual do banco de dados</a:t>
            </a:r>
          </a:p>
        </p:txBody>
      </p:sp>
    </p:spTree>
    <p:extLst>
      <p:ext uri="{BB962C8B-B14F-4D97-AF65-F5344CB8AC3E}">
        <p14:creationId xmlns:p14="http://schemas.microsoft.com/office/powerpoint/2010/main" val="14351092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E0D75D0-8443-AD48-C426-6D33C51029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3649133"/>
          </a:xfrm>
        </p:spPr>
        <p:txBody>
          <a:bodyPr anchor="t"/>
          <a:lstStyle/>
          <a:p>
            <a:r>
              <a:rPr lang="pt-BR" dirty="0"/>
              <a:t>Ensino superior, duração, mercado de trabalho e evasão</a:t>
            </a:r>
          </a:p>
          <a:p>
            <a:r>
              <a:rPr lang="pt-BR" dirty="0"/>
              <a:t>Progressão incerta: trancamentos, transferências, reprovações, empregos, falta de professores</a:t>
            </a:r>
          </a:p>
          <a:p>
            <a:r>
              <a:rPr lang="pt-BR" dirty="0"/>
              <a:t>Disciplinas ministradas semestralmente</a:t>
            </a:r>
          </a:p>
          <a:p>
            <a:pPr lvl="1"/>
            <a:r>
              <a:rPr lang="pt-BR" dirty="0"/>
              <a:t>Quais?</a:t>
            </a:r>
          </a:p>
          <a:p>
            <a:pPr lvl="1"/>
            <a:r>
              <a:rPr lang="pt-BR" dirty="0"/>
              <a:t>Por quem?</a:t>
            </a:r>
          </a:p>
          <a:p>
            <a:pPr lvl="1"/>
            <a:r>
              <a:rPr lang="pt-BR" dirty="0"/>
              <a:t>Quando?</a:t>
            </a:r>
          </a:p>
          <a:p>
            <a:pPr lvl="1"/>
            <a:r>
              <a:rPr lang="pt-BR" dirty="0"/>
              <a:t>Onde?</a:t>
            </a:r>
          </a:p>
          <a:p>
            <a:pPr lvl="1"/>
            <a:r>
              <a:rPr lang="pt-BR" dirty="0"/>
              <a:t>Para quem?</a:t>
            </a:r>
          </a:p>
          <a:p>
            <a:endParaRPr lang="pt-BR" dirty="0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C060EFD6-73BB-D1DC-CDA2-086DB13FDA1D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Introdução</a:t>
            </a:r>
          </a:p>
        </p:txBody>
      </p:sp>
    </p:spTree>
    <p:extLst>
      <p:ext uri="{BB962C8B-B14F-4D97-AF65-F5344CB8AC3E}">
        <p14:creationId xmlns:p14="http://schemas.microsoft.com/office/powerpoint/2010/main" val="14308228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94C25AAF-ABC9-347B-11E1-7AB0DD0BFD0E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Modelagem 4.5: API REST</a:t>
            </a:r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DFD82745-C1ED-AA42-83DE-DF4D6F834D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i="1" dirty="0"/>
              <a:t>Frontend</a:t>
            </a:r>
          </a:p>
          <a:p>
            <a:pPr lvl="1"/>
            <a:r>
              <a:rPr lang="pt-BR" dirty="0"/>
              <a:t>HTTP</a:t>
            </a:r>
          </a:p>
          <a:p>
            <a:pPr lvl="1"/>
            <a:r>
              <a:rPr lang="pt-BR" dirty="0"/>
              <a:t>JSON</a:t>
            </a:r>
          </a:p>
          <a:p>
            <a:r>
              <a:rPr lang="en-US" i="1" dirty="0"/>
              <a:t>Endpoints</a:t>
            </a:r>
          </a:p>
          <a:p>
            <a:pPr lvl="1"/>
            <a:r>
              <a:rPr lang="pt-BR" dirty="0"/>
              <a:t>Recebe requisições em rotas e as encaminha</a:t>
            </a:r>
          </a:p>
          <a:p>
            <a:r>
              <a:rPr lang="pt-BR" dirty="0"/>
              <a:t>Funções de execução</a:t>
            </a:r>
          </a:p>
          <a:p>
            <a:pPr lvl="1"/>
            <a:r>
              <a:rPr lang="pt-BR" dirty="0"/>
              <a:t>Interagem diretamente com o banco de dados e preparam os dados de retorno</a:t>
            </a:r>
          </a:p>
          <a:p>
            <a:r>
              <a:rPr lang="pt-BR" dirty="0"/>
              <a:t>Banco de dados</a:t>
            </a:r>
          </a:p>
          <a:p>
            <a:pPr lvl="1"/>
            <a:r>
              <a:rPr lang="pt-BR" dirty="0"/>
              <a:t>Armazena e retorna os dados solicitado</a:t>
            </a:r>
          </a:p>
        </p:txBody>
      </p:sp>
    </p:spTree>
    <p:extLst>
      <p:ext uri="{BB962C8B-B14F-4D97-AF65-F5344CB8AC3E}">
        <p14:creationId xmlns:p14="http://schemas.microsoft.com/office/powerpoint/2010/main" val="1362957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94C25AAF-ABC9-347B-11E1-7AB0DD0BFD0E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2192000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Modelagem 4.6: Diferença dos trabalhos anteriores</a:t>
            </a:r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C0BD641D-5AB6-E160-AFDA-CEE548B87F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/>
              <a:t>Santos (2013) e Silveira (2014)</a:t>
            </a:r>
          </a:p>
          <a:p>
            <a:pPr lvl="1"/>
            <a:r>
              <a:rPr lang="pt-BR" dirty="0"/>
              <a:t>Limite de cinco disciplinas por horários</a:t>
            </a:r>
          </a:p>
          <a:p>
            <a:pPr lvl="2"/>
            <a:r>
              <a:rPr lang="pt-BR" dirty="0"/>
              <a:t>Atraso esperado</a:t>
            </a:r>
          </a:p>
          <a:p>
            <a:pPr lvl="1"/>
            <a:r>
              <a:rPr lang="pt-BR" dirty="0"/>
              <a:t>Distribuição de salas</a:t>
            </a:r>
          </a:p>
          <a:p>
            <a:pPr lvl="2"/>
            <a:r>
              <a:rPr lang="pt-BR" dirty="0"/>
              <a:t>Escopo da coordenação e CCT</a:t>
            </a:r>
          </a:p>
          <a:p>
            <a:pPr lvl="1"/>
            <a:r>
              <a:rPr lang="pt-BR" dirty="0"/>
              <a:t>Preferência por professores associados e contratados</a:t>
            </a:r>
          </a:p>
          <a:p>
            <a:pPr lvl="1"/>
            <a:r>
              <a:rPr lang="pt-BR" dirty="0"/>
              <a:t>Evitar horários próximos e horário de almoço</a:t>
            </a:r>
          </a:p>
        </p:txBody>
      </p:sp>
    </p:spTree>
    <p:extLst>
      <p:ext uri="{BB962C8B-B14F-4D97-AF65-F5344CB8AC3E}">
        <p14:creationId xmlns:p14="http://schemas.microsoft.com/office/powerpoint/2010/main" val="9905226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5.1 Projetos anteriores</a:t>
            </a:r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E7F9A0EB-2B51-E080-A4D3-9D87A7F8DC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pt-BR" dirty="0"/>
              <a:t>Andamento dos alunos</a:t>
            </a:r>
          </a:p>
          <a:p>
            <a:pPr marL="342900" indent="-342900">
              <a:buFont typeface="+mj-lt"/>
              <a:buAutoNum type="arabicPeriod"/>
            </a:pPr>
            <a:r>
              <a:rPr lang="pt-BR" dirty="0"/>
              <a:t>Cálculo de demanda</a:t>
            </a:r>
          </a:p>
          <a:p>
            <a:pPr marL="800100" lvl="1" indent="-342900">
              <a:buFont typeface="+mj-lt"/>
              <a:buAutoNum type="arabicPeriod"/>
            </a:pPr>
            <a:r>
              <a:rPr lang="pt-BR" dirty="0"/>
              <a:t>Obter PDFs</a:t>
            </a:r>
          </a:p>
          <a:p>
            <a:pPr marL="800100" lvl="1" indent="-342900">
              <a:buFont typeface="+mj-lt"/>
              <a:buAutoNum type="arabicPeriod"/>
            </a:pPr>
            <a:r>
              <a:rPr lang="pt-BR" dirty="0"/>
              <a:t>Converter em texto</a:t>
            </a:r>
          </a:p>
          <a:p>
            <a:pPr marL="800100" lvl="1" indent="-342900">
              <a:buFont typeface="+mj-lt"/>
              <a:buAutoNum type="arabicPeriod"/>
            </a:pPr>
            <a:r>
              <a:rPr lang="pt-BR" dirty="0"/>
              <a:t>Estruturar dados</a:t>
            </a:r>
          </a:p>
          <a:p>
            <a:pPr marL="800100" lvl="1" indent="-342900">
              <a:buFont typeface="+mj-lt"/>
              <a:buAutoNum type="arabicPeriod"/>
            </a:pPr>
            <a:r>
              <a:rPr lang="pt-BR" dirty="0"/>
              <a:t>Obter disciplinas aprovadas</a:t>
            </a:r>
          </a:p>
          <a:p>
            <a:pPr marL="800100" lvl="1" indent="-342900">
              <a:buFont typeface="+mj-lt"/>
              <a:buAutoNum type="arabicPeriod"/>
            </a:pPr>
            <a:r>
              <a:rPr lang="pt-BR" dirty="0"/>
              <a:t>Calcular demanda</a:t>
            </a:r>
          </a:p>
          <a:p>
            <a:pPr marL="800100" lvl="1" indent="-342900">
              <a:buFont typeface="+mj-lt"/>
              <a:buAutoNum type="arabicPeriod"/>
            </a:pPr>
            <a:r>
              <a:rPr lang="pt-BR" dirty="0"/>
              <a:t>Mesclar demandas</a:t>
            </a:r>
          </a:p>
          <a:p>
            <a:pPr marL="800100" lvl="1" indent="-342900">
              <a:buFont typeface="+mj-lt"/>
              <a:buAutoNum type="arabicPeriod"/>
            </a:pPr>
            <a:r>
              <a:rPr lang="pt-BR" dirty="0"/>
              <a:t>Exportar como texto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3407DE3-8936-3128-9290-DF83429645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4640" y="998973"/>
            <a:ext cx="7015057" cy="4301165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57EBE718-B1D1-9BED-20FC-D71718A9DF5E}"/>
              </a:ext>
            </a:extLst>
          </p:cNvPr>
          <p:cNvSpPr txBox="1"/>
          <p:nvPr/>
        </p:nvSpPr>
        <p:spPr>
          <a:xfrm>
            <a:off x="4864640" y="629641"/>
            <a:ext cx="7015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Figura 8 – (5.1) Andamento do aluno no Sistema Acadêmico</a:t>
            </a:r>
          </a:p>
        </p:txBody>
      </p:sp>
    </p:spTree>
    <p:extLst>
      <p:ext uri="{BB962C8B-B14F-4D97-AF65-F5344CB8AC3E}">
        <p14:creationId xmlns:p14="http://schemas.microsoft.com/office/powerpoint/2010/main" val="17182796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5.2 Acesso aos dados acadêmicos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46C6C2E-674E-77A2-4737-D3EE0EA185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pt-BR" dirty="0"/>
              <a:t>Integração com o Sistema Acadêmico da UENF</a:t>
            </a:r>
          </a:p>
          <a:p>
            <a:pPr lvl="1"/>
            <a:r>
              <a:rPr lang="pt-BR" dirty="0"/>
              <a:t>Entrevistas</a:t>
            </a:r>
          </a:p>
          <a:p>
            <a:pPr lvl="1"/>
            <a:r>
              <a:rPr lang="pt-BR" b="0" i="0" u="none" strike="noStrike" baseline="0" dirty="0">
                <a:latin typeface="LMRoman12-Regular"/>
              </a:rPr>
              <a:t>alínea b do inciso 2º do artigo 4º do capítulo 1 da Lei Nº 13.709, de 14 de agosto de 2018</a:t>
            </a:r>
          </a:p>
          <a:p>
            <a:pPr lvl="1"/>
            <a:r>
              <a:rPr lang="pt-BR" b="0" i="0" u="none" strike="noStrike" baseline="0" dirty="0">
                <a:latin typeface="LMRoman12-Regular"/>
              </a:rPr>
              <a:t>Art. 1º Esta Lei dispõe sobre o tratamento de dados pessoais, inclusive nos meios digitais, por pessoa natural ou por pessoa jurídica de direito público ou privado, com o objetivo de proteger os direitos fundamentais de liberdade e de privacidade e o livre desenvolvimento da personalidade da pessoa natural.</a:t>
            </a:r>
          </a:p>
          <a:p>
            <a:pPr lvl="1"/>
            <a:r>
              <a:rPr lang="pt-BR" dirty="0"/>
              <a:t>Art. 4º Esta Lei não se aplica ao tratamento de dados pessoais:</a:t>
            </a:r>
          </a:p>
          <a:p>
            <a:pPr lvl="2"/>
            <a:r>
              <a:rPr lang="pt-BR" dirty="0"/>
              <a:t>II - realizado para fins exclusivamente:</a:t>
            </a:r>
          </a:p>
          <a:p>
            <a:pPr lvl="3"/>
            <a:r>
              <a:rPr lang="pt-BR" dirty="0"/>
              <a:t>b) acadêmicos, aplicando-se a esta hipótese os </a:t>
            </a:r>
            <a:r>
              <a:rPr lang="pt-BR" dirty="0" err="1"/>
              <a:t>arts</a:t>
            </a:r>
            <a:r>
              <a:rPr lang="pt-BR" dirty="0"/>
              <a:t>. 7º e 11 desta Lei;</a:t>
            </a:r>
          </a:p>
          <a:p>
            <a:pPr lvl="1"/>
            <a:r>
              <a:rPr lang="pt-BR" dirty="0"/>
              <a:t>Art. 7º O tratamento de dados pessoais somente poderá ser realizado nas seguintes hipóteses:</a:t>
            </a:r>
          </a:p>
          <a:p>
            <a:pPr lvl="2"/>
            <a:r>
              <a:rPr lang="pt-BR" dirty="0"/>
              <a:t>IV - para a realização de estudos por órgão de pesquisa, garantida, sempre que possível, a anonimização dos dados pessoais;</a:t>
            </a:r>
          </a:p>
          <a:p>
            <a:pPr lvl="1"/>
            <a:r>
              <a:rPr lang="pt-BR" dirty="0"/>
              <a:t>Art. 11. O tratamento de dados pessoais sensíveis somente poderá ocorrer nas seguintes hipóteses:</a:t>
            </a:r>
          </a:p>
          <a:p>
            <a:pPr lvl="2"/>
            <a:r>
              <a:rPr lang="pt-BR" dirty="0"/>
              <a:t>II - sem fornecimento de consentimento do titular, nas hipóteses em que for indispensável para:</a:t>
            </a:r>
          </a:p>
          <a:p>
            <a:pPr lvl="3"/>
            <a:r>
              <a:rPr lang="pt-BR" dirty="0"/>
              <a:t>c) realização de estudos por órgão de pesquisa, garantida, sempre que possível, a anonimização dos dados pessoais sensíveis;</a:t>
            </a:r>
          </a:p>
          <a:p>
            <a:pPr lvl="3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325333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m 18">
            <a:extLst>
              <a:ext uri="{FF2B5EF4-FFF2-40B4-BE49-F238E27FC236}">
                <a16:creationId xmlns:a16="http://schemas.microsoft.com/office/drawing/2014/main" id="{2A33406B-332C-7F79-9223-54C3F749F7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054" y="1236034"/>
            <a:ext cx="7905889" cy="5621966"/>
          </a:xfrm>
          <a:prstGeom prst="rect">
            <a:avLst/>
          </a:prstGeom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E4CEDFB6-631E-6D5F-6C20-3298E8F821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5.3 prototipagem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D864C64E-19B0-1BC8-0141-E1D6E9260C95}"/>
              </a:ext>
            </a:extLst>
          </p:cNvPr>
          <p:cNvSpPr txBox="1"/>
          <p:nvPr/>
        </p:nvSpPr>
        <p:spPr>
          <a:xfrm>
            <a:off x="3553470" y="866702"/>
            <a:ext cx="5085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Figura 9a – (5.6) Protótipo da página de salas</a:t>
            </a:r>
          </a:p>
        </p:txBody>
      </p:sp>
    </p:spTree>
    <p:extLst>
      <p:ext uri="{BB962C8B-B14F-4D97-AF65-F5344CB8AC3E}">
        <p14:creationId xmlns:p14="http://schemas.microsoft.com/office/powerpoint/2010/main" val="11857698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>
            <a:extLst>
              <a:ext uri="{FF2B5EF4-FFF2-40B4-BE49-F238E27FC236}">
                <a16:creationId xmlns:a16="http://schemas.microsoft.com/office/drawing/2014/main" id="{9DE0E7A0-EFF0-51C9-28ED-C988B4949F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054" y="1236034"/>
            <a:ext cx="7905889" cy="5621966"/>
          </a:xfrm>
          <a:prstGeom prst="rect">
            <a:avLst/>
          </a:prstGeom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E4CEDFB6-631E-6D5F-6C20-3298E8F821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5.3 prototipagem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BC7D455A-C70B-8952-C517-1A7A364AD6A2}"/>
              </a:ext>
            </a:extLst>
          </p:cNvPr>
          <p:cNvSpPr txBox="1"/>
          <p:nvPr/>
        </p:nvSpPr>
        <p:spPr>
          <a:xfrm>
            <a:off x="3553469" y="866702"/>
            <a:ext cx="5085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Figura 9b – (5.8) Protótipo da página de disciplinas</a:t>
            </a:r>
          </a:p>
        </p:txBody>
      </p:sp>
    </p:spTree>
    <p:extLst>
      <p:ext uri="{BB962C8B-B14F-4D97-AF65-F5344CB8AC3E}">
        <p14:creationId xmlns:p14="http://schemas.microsoft.com/office/powerpoint/2010/main" val="7650010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21AABB38-4452-C109-65EA-9663246771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055" y="1236034"/>
            <a:ext cx="7905890" cy="5621966"/>
          </a:xfrm>
          <a:prstGeom prst="rect">
            <a:avLst/>
          </a:prstGeom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E4CEDFB6-631E-6D5F-6C20-3298E8F821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5.3 prototipagem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58FD8324-7DF1-F0EA-41E5-713BE0EB936F}"/>
              </a:ext>
            </a:extLst>
          </p:cNvPr>
          <p:cNvSpPr txBox="1"/>
          <p:nvPr/>
        </p:nvSpPr>
        <p:spPr>
          <a:xfrm>
            <a:off x="3553470" y="866702"/>
            <a:ext cx="5085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Figura 9c – (5.9) Protótipo da página de professores</a:t>
            </a:r>
          </a:p>
        </p:txBody>
      </p:sp>
    </p:spTree>
    <p:extLst>
      <p:ext uri="{BB962C8B-B14F-4D97-AF65-F5344CB8AC3E}">
        <p14:creationId xmlns:p14="http://schemas.microsoft.com/office/powerpoint/2010/main" val="19900130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m 14">
            <a:extLst>
              <a:ext uri="{FF2B5EF4-FFF2-40B4-BE49-F238E27FC236}">
                <a16:creationId xmlns:a16="http://schemas.microsoft.com/office/drawing/2014/main" id="{D737AB40-E523-2376-4306-D48A7B2758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38740" y="1236034"/>
            <a:ext cx="7914519" cy="5621966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7BB06276-50AD-F68E-E56F-D13D816CA306}"/>
              </a:ext>
            </a:extLst>
          </p:cNvPr>
          <p:cNvSpPr txBox="1"/>
          <p:nvPr/>
        </p:nvSpPr>
        <p:spPr>
          <a:xfrm>
            <a:off x="3553470" y="866702"/>
            <a:ext cx="5085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Figura 9d – (5.10) Protótipo da página de turmas</a:t>
            </a: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E4CEDFB6-631E-6D5F-6C20-3298E8F821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5.3 prototipagem</a:t>
            </a:r>
          </a:p>
        </p:txBody>
      </p:sp>
    </p:spTree>
    <p:extLst>
      <p:ext uri="{BB962C8B-B14F-4D97-AF65-F5344CB8AC3E}">
        <p14:creationId xmlns:p14="http://schemas.microsoft.com/office/powerpoint/2010/main" val="18515556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5.4 Programação do sistema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7D0570A6-12F8-D969-4423-A76E22BACB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93789"/>
            <a:ext cx="3837688" cy="1242257"/>
          </a:xfrm>
        </p:spPr>
      </p:pic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BFC9FA30-84DE-7F96-CA18-7611913BE9AE}"/>
              </a:ext>
            </a:extLst>
          </p:cNvPr>
          <p:cNvSpPr txBox="1">
            <a:spLocks/>
          </p:cNvSpPr>
          <p:nvPr/>
        </p:nvSpPr>
        <p:spPr>
          <a:xfrm>
            <a:off x="335936" y="1268976"/>
            <a:ext cx="10131425" cy="504005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pt-BR" i="1" dirty="0" err="1"/>
              <a:t>Stacks</a:t>
            </a:r>
            <a:endParaRPr lang="pt-BR" i="1" dirty="0"/>
          </a:p>
          <a:p>
            <a:r>
              <a:rPr lang="pt-BR" dirty="0" err="1"/>
              <a:t>MVPs</a:t>
            </a:r>
            <a:endParaRPr lang="pt-BR" dirty="0"/>
          </a:p>
          <a:p>
            <a:endParaRPr lang="pt-BR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AAD4A27-16DC-1723-CE13-E67B5F9892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5980" y="2893789"/>
            <a:ext cx="7797733" cy="3964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EB545EB6-3769-7983-5EA3-FAE2A47304E4}"/>
              </a:ext>
            </a:extLst>
          </p:cNvPr>
          <p:cNvSpPr txBox="1"/>
          <p:nvPr/>
        </p:nvSpPr>
        <p:spPr>
          <a:xfrm>
            <a:off x="0" y="2247458"/>
            <a:ext cx="38553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Figura 10 – (5.11) Recursos usados para o desenvolvimento do sistema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E5E77ED7-424B-885C-52B8-C7A678A2B754}"/>
              </a:ext>
            </a:extLst>
          </p:cNvPr>
          <p:cNvSpPr txBox="1"/>
          <p:nvPr/>
        </p:nvSpPr>
        <p:spPr>
          <a:xfrm>
            <a:off x="4385979" y="2247458"/>
            <a:ext cx="77977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Figura 11 – (5.12) Diagrama da progressão funcionamento da permanência dos dados</a:t>
            </a:r>
          </a:p>
        </p:txBody>
      </p:sp>
    </p:spTree>
    <p:extLst>
      <p:ext uri="{BB962C8B-B14F-4D97-AF65-F5344CB8AC3E}">
        <p14:creationId xmlns:p14="http://schemas.microsoft.com/office/powerpoint/2010/main" val="148774677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5.4.1 Versão 1.0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A68E213-9267-8358-B4A8-22E1D8E631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/>
              <a:t>Bibliotecas</a:t>
            </a:r>
          </a:p>
          <a:p>
            <a:pPr lvl="1"/>
            <a:r>
              <a:rPr lang="pt-BR" dirty="0"/>
              <a:t>React </a:t>
            </a:r>
            <a:r>
              <a:rPr lang="pt-BR" dirty="0" err="1"/>
              <a:t>Select</a:t>
            </a:r>
            <a:endParaRPr lang="pt-BR" dirty="0"/>
          </a:p>
          <a:p>
            <a:pPr lvl="1"/>
            <a:r>
              <a:rPr lang="pt-BR" dirty="0"/>
              <a:t>React </a:t>
            </a:r>
            <a:r>
              <a:rPr lang="pt-BR" dirty="0" err="1"/>
              <a:t>Router</a:t>
            </a:r>
            <a:endParaRPr lang="pt-BR" dirty="0"/>
          </a:p>
          <a:p>
            <a:r>
              <a:rPr lang="pt-BR" dirty="0"/>
              <a:t>Banco de dados preliminar</a:t>
            </a:r>
          </a:p>
          <a:p>
            <a:pPr lvl="1"/>
            <a:r>
              <a:rPr lang="pt-BR" dirty="0"/>
              <a:t>JSON</a:t>
            </a:r>
          </a:p>
          <a:p>
            <a:r>
              <a:rPr lang="pt-BR" dirty="0"/>
              <a:t>Primeiras funcionalidades</a:t>
            </a:r>
          </a:p>
          <a:p>
            <a:pPr lvl="1"/>
            <a:r>
              <a:rPr lang="pt-BR" dirty="0"/>
              <a:t>CRUD</a:t>
            </a:r>
          </a:p>
          <a:p>
            <a:pPr lvl="1"/>
            <a:r>
              <a:rPr lang="pt-BR" dirty="0"/>
              <a:t>Primeiros conflitos</a:t>
            </a:r>
          </a:p>
          <a:p>
            <a:r>
              <a:rPr lang="pt-BR" dirty="0"/>
              <a:t>Outras funcionalidades</a:t>
            </a:r>
          </a:p>
          <a:p>
            <a:pPr lvl="1"/>
            <a:r>
              <a:rPr lang="pt-BR" dirty="0"/>
              <a:t>Preferência de professores</a:t>
            </a:r>
          </a:p>
          <a:p>
            <a:pPr lvl="1"/>
            <a:r>
              <a:rPr lang="pt-BR" dirty="0"/>
              <a:t>Progressão dos alunos</a:t>
            </a:r>
          </a:p>
          <a:p>
            <a:pPr lvl="1"/>
            <a:r>
              <a:rPr lang="pt-BR" dirty="0"/>
              <a:t>Recursos da sala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CA9CE39-A7F4-C74D-255E-4096499C94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3254" y="2605087"/>
            <a:ext cx="6619875" cy="1647825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28237388-9BDA-62E9-73F8-6C10FDEB98F6}"/>
              </a:ext>
            </a:extLst>
          </p:cNvPr>
          <p:cNvSpPr txBox="1"/>
          <p:nvPr/>
        </p:nvSpPr>
        <p:spPr>
          <a:xfrm>
            <a:off x="5563254" y="2235755"/>
            <a:ext cx="6619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Figura 12 – (5.13) Diagrama do armazenamento preliminar dos dados</a:t>
            </a:r>
          </a:p>
        </p:txBody>
      </p:sp>
    </p:spTree>
    <p:extLst>
      <p:ext uri="{BB962C8B-B14F-4D97-AF65-F5344CB8AC3E}">
        <p14:creationId xmlns:p14="http://schemas.microsoft.com/office/powerpoint/2010/main" val="1380500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E0D75D0-8443-AD48-C426-6D33C51029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71677"/>
            <a:ext cx="6300069" cy="5217357"/>
          </a:xfrm>
        </p:spPr>
        <p:txBody>
          <a:bodyPr anchor="t">
            <a:normAutofit/>
          </a:bodyPr>
          <a:lstStyle/>
          <a:p>
            <a:r>
              <a:rPr lang="pt-BR" dirty="0"/>
              <a:t>Problema antigo (BARHAM; WESTWOOD, 1978)</a:t>
            </a:r>
          </a:p>
          <a:p>
            <a:r>
              <a:rPr lang="pt-BR" dirty="0"/>
              <a:t>Multidimensionalidade (THOMAS; KHADER; BELATON, 2009)</a:t>
            </a:r>
          </a:p>
          <a:p>
            <a:r>
              <a:rPr lang="pt-BR" dirty="0"/>
              <a:t>(MIRANDA; REY; ROBLES, 2012)</a:t>
            </a:r>
          </a:p>
          <a:p>
            <a:pPr lvl="1"/>
            <a:r>
              <a:rPr lang="pt-BR" dirty="0"/>
              <a:t>Poucos sistemas de suporte à decisão</a:t>
            </a:r>
          </a:p>
          <a:p>
            <a:pPr lvl="1"/>
            <a:r>
              <a:rPr lang="pt-BR" dirty="0"/>
              <a:t>Resistência organizacional</a:t>
            </a:r>
          </a:p>
          <a:p>
            <a:pPr lvl="1"/>
            <a:r>
              <a:rPr lang="pt-BR" dirty="0"/>
              <a:t>Dificuldade de obter a otimalidade</a:t>
            </a:r>
          </a:p>
          <a:p>
            <a:pPr lvl="1"/>
            <a:r>
              <a:rPr lang="pt-BR" dirty="0"/>
              <a:t>Tempo limitado</a:t>
            </a:r>
          </a:p>
          <a:p>
            <a:r>
              <a:rPr lang="pt-BR" dirty="0"/>
              <a:t>Erros humanos (Figura 1)</a:t>
            </a:r>
          </a:p>
          <a:p>
            <a:r>
              <a:rPr lang="pt-BR" dirty="0"/>
              <a:t>UENF</a:t>
            </a:r>
          </a:p>
          <a:p>
            <a:pPr lvl="1"/>
            <a:r>
              <a:rPr lang="pt-BR" dirty="0"/>
              <a:t>Estimativa de demanda</a:t>
            </a:r>
          </a:p>
          <a:p>
            <a:pPr lvl="1"/>
            <a:r>
              <a:rPr lang="pt-BR" dirty="0"/>
              <a:t>Elaboração de grades com informações faltantes</a:t>
            </a: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C060EFD6-73BB-D1DC-CDA2-086DB13FDA1D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Introdução 1.1: Problemáticas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8596F882-11F1-46F0-C028-B480917C8DC5}"/>
              </a:ext>
            </a:extLst>
          </p:cNvPr>
          <p:cNvGrpSpPr/>
          <p:nvPr/>
        </p:nvGrpSpPr>
        <p:grpSpPr>
          <a:xfrm>
            <a:off x="6636005" y="2071989"/>
            <a:ext cx="4981526" cy="4266411"/>
            <a:chOff x="2560318" y="1031719"/>
            <a:chExt cx="4981526" cy="4266411"/>
          </a:xfrm>
        </p:grpSpPr>
        <p:pic>
          <p:nvPicPr>
            <p:cNvPr id="4" name="Imagem 3">
              <a:extLst>
                <a:ext uri="{FF2B5EF4-FFF2-40B4-BE49-F238E27FC236}">
                  <a16:creationId xmlns:a16="http://schemas.microsoft.com/office/drawing/2014/main" id="{AA9F5912-C083-570D-8E00-82B70541FB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" t="-1" r="14147" b="14314"/>
            <a:stretch/>
          </p:blipFill>
          <p:spPr>
            <a:xfrm>
              <a:off x="2560319" y="1678050"/>
              <a:ext cx="4981525" cy="3620080"/>
            </a:xfrm>
            <a:prstGeom prst="rect">
              <a:avLst/>
            </a:prstGeom>
          </p:spPr>
        </p:pic>
        <p:sp>
          <p:nvSpPr>
            <p:cNvPr id="5" name="CaixaDeTexto 4">
              <a:extLst>
                <a:ext uri="{FF2B5EF4-FFF2-40B4-BE49-F238E27FC236}">
                  <a16:creationId xmlns:a16="http://schemas.microsoft.com/office/drawing/2014/main" id="{496131FC-2B6C-1BEA-A5D4-38E497A1312D}"/>
                </a:ext>
              </a:extLst>
            </p:cNvPr>
            <p:cNvSpPr txBox="1"/>
            <p:nvPr/>
          </p:nvSpPr>
          <p:spPr>
            <a:xfrm>
              <a:off x="2560318" y="1031719"/>
              <a:ext cx="498152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pt-BR" dirty="0"/>
                <a:t>Figura 1 – (2.6) Falha de alocação na grade horária do CCT de 2023.1</a:t>
              </a:r>
            </a:p>
          </p:txBody>
        </p:sp>
      </p:grpSp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09B0210D-0C0F-C3D8-4F2D-FBCB019D9A15}"/>
              </a:ext>
            </a:extLst>
          </p:cNvPr>
          <p:cNvSpPr txBox="1">
            <a:spLocks/>
          </p:cNvSpPr>
          <p:nvPr/>
        </p:nvSpPr>
        <p:spPr>
          <a:xfrm>
            <a:off x="0" y="6248399"/>
            <a:ext cx="11949059" cy="6040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spcAft>
                <a:spcPts val="0"/>
              </a:spcAft>
              <a:buNone/>
            </a:pPr>
            <a:r>
              <a:rPr lang="pt-BR" sz="900" dirty="0"/>
              <a:t>Fonte da figura 1: </a:t>
            </a:r>
            <a:r>
              <a:rPr lang="pt-BR" sz="1000" dirty="0"/>
              <a:t>Aulas atribuídas à sala 105 do CCT - Editada pelo autor</a:t>
            </a:r>
            <a:r>
              <a:rPr lang="pt-BR" sz="900" dirty="0"/>
              <a:t>. [Imagem]. Disponível em: https://uenf.br/cct/wp-content/uploads/2023/05/salas-2023-1_v21.pdf. Acesso em: 29 maio. 2023.</a:t>
            </a:r>
          </a:p>
        </p:txBody>
      </p:sp>
    </p:spTree>
    <p:extLst>
      <p:ext uri="{BB962C8B-B14F-4D97-AF65-F5344CB8AC3E}">
        <p14:creationId xmlns:p14="http://schemas.microsoft.com/office/powerpoint/2010/main" val="112712497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5.4.2 Versão 2.0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1AF9A7A-2F72-5DD9-5AA3-DA3E54D174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/>
              <a:t>GitHub Projects</a:t>
            </a:r>
          </a:p>
          <a:p>
            <a:r>
              <a:rPr lang="pt-BR" dirty="0"/>
              <a:t>Permanência dos dados</a:t>
            </a:r>
          </a:p>
          <a:p>
            <a:pPr lvl="1"/>
            <a:r>
              <a:rPr lang="pt-BR" dirty="0" err="1"/>
              <a:t>JSONBin</a:t>
            </a:r>
            <a:endParaRPr lang="pt-BR" dirty="0"/>
          </a:p>
          <a:p>
            <a:pPr lvl="1"/>
            <a:r>
              <a:rPr lang="pt-BR" dirty="0"/>
              <a:t>MySQL Server</a:t>
            </a:r>
          </a:p>
          <a:p>
            <a:r>
              <a:rPr lang="pt-BR" dirty="0"/>
              <a:t>Migração dos dados</a:t>
            </a:r>
          </a:p>
          <a:p>
            <a:r>
              <a:rPr lang="pt-BR" dirty="0"/>
              <a:t>Logomarca</a:t>
            </a:r>
          </a:p>
          <a:p>
            <a:r>
              <a:rPr lang="pt-BR" dirty="0"/>
              <a:t>Novas funções</a:t>
            </a:r>
          </a:p>
          <a:p>
            <a:pPr lvl="1"/>
            <a:r>
              <a:rPr lang="pt-BR" dirty="0"/>
              <a:t>Conflitos</a:t>
            </a:r>
          </a:p>
          <a:p>
            <a:pPr lvl="1"/>
            <a:r>
              <a:rPr lang="pt-BR" dirty="0"/>
              <a:t>Filtragens</a:t>
            </a:r>
          </a:p>
          <a:p>
            <a:pPr lvl="1"/>
            <a:r>
              <a:rPr lang="pt-BR" dirty="0"/>
              <a:t>Disciplinas não oferecidas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539FB54-C353-6994-8C56-48C56F486D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2177" y="4322235"/>
            <a:ext cx="5982807" cy="2350081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8C886390-F461-10DD-3D4B-B38437E2CC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6027" y="757621"/>
            <a:ext cx="3533775" cy="302895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B29984DB-F381-231D-8E2C-A97398D1DF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6041" y="4452041"/>
            <a:ext cx="2405959" cy="2405959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4469C3C1-9615-A899-6F57-183DE5586AAD}"/>
              </a:ext>
            </a:extLst>
          </p:cNvPr>
          <p:cNvSpPr txBox="1"/>
          <p:nvPr/>
        </p:nvSpPr>
        <p:spPr>
          <a:xfrm>
            <a:off x="3492176" y="3805710"/>
            <a:ext cx="59828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Figura 14 – (5.15) Comparação entre bancos de dados da Versão 2.0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B82A1205-1C9A-CB0C-10E5-1372CEB4095C}"/>
              </a:ext>
            </a:extLst>
          </p:cNvPr>
          <p:cNvSpPr txBox="1"/>
          <p:nvPr/>
        </p:nvSpPr>
        <p:spPr>
          <a:xfrm>
            <a:off x="8526027" y="148984"/>
            <a:ext cx="3533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Figura 13 – (5.16) Diagrama inicial das tabelas de dados SQL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7D75E627-92B5-98B7-6333-7B1557D10908}"/>
              </a:ext>
            </a:extLst>
          </p:cNvPr>
          <p:cNvSpPr txBox="1"/>
          <p:nvPr/>
        </p:nvSpPr>
        <p:spPr>
          <a:xfrm>
            <a:off x="9786040" y="3817573"/>
            <a:ext cx="2405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Figura 15 – (5.18) Logomarca</a:t>
            </a:r>
          </a:p>
        </p:txBody>
      </p:sp>
    </p:spTree>
    <p:extLst>
      <p:ext uri="{BB962C8B-B14F-4D97-AF65-F5344CB8AC3E}">
        <p14:creationId xmlns:p14="http://schemas.microsoft.com/office/powerpoint/2010/main" val="1188498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5.4.3 Versão 3.0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EAB66A9-939C-5FBA-9DB9-DFDAC7739F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/>
              <a:t>GitHub Projects: marcos, etiquetas e </a:t>
            </a:r>
            <a:r>
              <a:rPr lang="pt-BR" i="1" dirty="0"/>
              <a:t>insights</a:t>
            </a:r>
          </a:p>
          <a:p>
            <a:r>
              <a:rPr lang="pt-BR" dirty="0"/>
              <a:t>AWS</a:t>
            </a:r>
          </a:p>
          <a:p>
            <a:pPr lvl="1"/>
            <a:r>
              <a:rPr lang="pt-BR" dirty="0"/>
              <a:t>Migração do BD local</a:t>
            </a:r>
          </a:p>
          <a:p>
            <a:pPr lvl="1"/>
            <a:r>
              <a:rPr lang="pt-BR" b="1" i="1" dirty="0" err="1"/>
              <a:t>Deploy</a:t>
            </a:r>
            <a:r>
              <a:rPr lang="pt-BR" dirty="0"/>
              <a:t>: manual, CLI, </a:t>
            </a:r>
            <a:r>
              <a:rPr lang="pt-BR" dirty="0" err="1"/>
              <a:t>CloudFormation</a:t>
            </a:r>
            <a:r>
              <a:rPr lang="pt-BR" dirty="0"/>
              <a:t>, SAM</a:t>
            </a:r>
          </a:p>
          <a:p>
            <a:pPr lvl="1"/>
            <a:r>
              <a:rPr lang="pt-BR" b="1" dirty="0"/>
              <a:t>Outros serviços</a:t>
            </a:r>
            <a:r>
              <a:rPr lang="pt-BR" dirty="0"/>
              <a:t>: </a:t>
            </a:r>
            <a:r>
              <a:rPr lang="pt-BR" dirty="0" err="1"/>
              <a:t>CloudWatch</a:t>
            </a:r>
            <a:r>
              <a:rPr lang="pt-BR" dirty="0"/>
              <a:t>, </a:t>
            </a:r>
            <a:r>
              <a:rPr lang="pt-BR" dirty="0" err="1"/>
              <a:t>CloudTrail</a:t>
            </a:r>
            <a:r>
              <a:rPr lang="pt-BR" dirty="0"/>
              <a:t>, IAM, VPC, Cost Explorer e S3</a:t>
            </a:r>
          </a:p>
          <a:p>
            <a:r>
              <a:rPr lang="pt-BR" dirty="0"/>
              <a:t>Melhorias no sistema</a:t>
            </a:r>
          </a:p>
          <a:p>
            <a:pPr lvl="1"/>
            <a:r>
              <a:rPr lang="pt-BR" dirty="0"/>
              <a:t>Filtros e ordenações</a:t>
            </a:r>
          </a:p>
          <a:p>
            <a:pPr lvl="1"/>
            <a:r>
              <a:rPr lang="pt-BR" dirty="0"/>
              <a:t>Descritor de turma</a:t>
            </a:r>
          </a:p>
          <a:p>
            <a:pPr lvl="1"/>
            <a:r>
              <a:rPr lang="pt-BR" dirty="0"/>
              <a:t>Identificador de conflitos</a:t>
            </a:r>
          </a:p>
          <a:p>
            <a:pPr lvl="1"/>
            <a:r>
              <a:rPr lang="pt-BR" dirty="0"/>
              <a:t>CRUD mais fluido</a:t>
            </a:r>
          </a:p>
          <a:p>
            <a:pPr lvl="1"/>
            <a:r>
              <a:rPr lang="pt-BR" dirty="0"/>
              <a:t>Heurística inicial</a:t>
            </a:r>
          </a:p>
          <a:p>
            <a:pPr lvl="1"/>
            <a:r>
              <a:rPr lang="pt-BR" dirty="0"/>
              <a:t>Tabela histórica</a:t>
            </a:r>
          </a:p>
          <a:p>
            <a:pPr lvl="1"/>
            <a:endParaRPr lang="pt-BR" dirty="0"/>
          </a:p>
          <a:p>
            <a:pPr lvl="1"/>
            <a:endParaRPr lang="pt-BR" i="1" dirty="0"/>
          </a:p>
          <a:p>
            <a:pPr lvl="1"/>
            <a:endParaRPr lang="pt-BR" i="1" dirty="0"/>
          </a:p>
          <a:p>
            <a:pPr lvl="1"/>
            <a:endParaRPr lang="pt-BR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6A73818E-126D-9890-8166-9CB179ED5A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2125" y="1207422"/>
            <a:ext cx="6619875" cy="1552575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BFF8B549-C5E9-571B-061B-376BF5471C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2975" y="3419475"/>
            <a:ext cx="7439025" cy="3438525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28B7DDA2-EDC4-DFE8-E012-B1E8DA0E50D3}"/>
              </a:ext>
            </a:extLst>
          </p:cNvPr>
          <p:cNvSpPr txBox="1"/>
          <p:nvPr/>
        </p:nvSpPr>
        <p:spPr>
          <a:xfrm>
            <a:off x="5572473" y="899644"/>
            <a:ext cx="6619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Figura 16 – (5.23) Diagrama da permanência dos dados na versão 3.0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419ED902-6C61-9FFC-C301-E64526CB7F17}"/>
              </a:ext>
            </a:extLst>
          </p:cNvPr>
          <p:cNvSpPr txBox="1"/>
          <p:nvPr/>
        </p:nvSpPr>
        <p:spPr>
          <a:xfrm>
            <a:off x="4752975" y="3054183"/>
            <a:ext cx="7439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Figura</a:t>
            </a:r>
            <a:r>
              <a:rPr lang="en-US" dirty="0"/>
              <a:t> 17 – (5.24) API REST no AWS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297053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5.5 Solução Inicial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53572A0-AB21-7480-8C9E-85322292A8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/>
              <a:t>Heurística de solução inicial</a:t>
            </a:r>
          </a:p>
          <a:p>
            <a:pPr lvl="1"/>
            <a:r>
              <a:rPr lang="pt-BR" dirty="0"/>
              <a:t>Funções</a:t>
            </a:r>
          </a:p>
          <a:p>
            <a:pPr lvl="2"/>
            <a:r>
              <a:rPr lang="pt-BR" dirty="0" err="1">
                <a:ea typeface="Monotype Koufi" pitchFamily="2" charset="-78"/>
                <a:cs typeface="Monotype Koufi" pitchFamily="2" charset="-78"/>
              </a:rPr>
              <a:t>splitClasses</a:t>
            </a:r>
            <a:endParaRPr lang="pt-BR" dirty="0">
              <a:ea typeface="Monotype Koufi" pitchFamily="2" charset="-78"/>
              <a:cs typeface="Monotype Koufi" pitchFamily="2" charset="-78"/>
            </a:endParaRPr>
          </a:p>
          <a:p>
            <a:pPr lvl="2"/>
            <a:r>
              <a:rPr lang="pt-BR" dirty="0" err="1">
                <a:ea typeface="Monotype Koufi" pitchFamily="2" charset="-78"/>
                <a:cs typeface="Monotype Koufi" pitchFamily="2" charset="-78"/>
              </a:rPr>
              <a:t>getMostFrequentClassTimeSizes</a:t>
            </a:r>
            <a:endParaRPr lang="pt-BR" dirty="0">
              <a:ea typeface="Monotype Koufi" pitchFamily="2" charset="-78"/>
              <a:cs typeface="Monotype Koufi" pitchFamily="2" charset="-78"/>
            </a:endParaRPr>
          </a:p>
          <a:p>
            <a:pPr lvl="2"/>
            <a:r>
              <a:rPr lang="pt-BR" dirty="0" err="1">
                <a:ea typeface="Monotype Koufi" pitchFamily="2" charset="-78"/>
                <a:cs typeface="Monotype Koufi" pitchFamily="2" charset="-78"/>
              </a:rPr>
              <a:t>getMeanDemand</a:t>
            </a:r>
            <a:endParaRPr lang="pt-BR" dirty="0">
              <a:ea typeface="Monotype Koufi" pitchFamily="2" charset="-78"/>
              <a:cs typeface="Monotype Koufi" pitchFamily="2" charset="-78"/>
            </a:endParaRPr>
          </a:p>
          <a:p>
            <a:pPr lvl="2"/>
            <a:r>
              <a:rPr lang="pt-BR" dirty="0" err="1">
                <a:ea typeface="Monotype Koufi" pitchFamily="2" charset="-78"/>
                <a:cs typeface="Monotype Koufi" pitchFamily="2" charset="-78"/>
              </a:rPr>
              <a:t>getMostFrequent</a:t>
            </a:r>
            <a:endParaRPr lang="pt-BR" dirty="0">
              <a:ea typeface="Monotype Koufi" pitchFamily="2" charset="-78"/>
              <a:cs typeface="Monotype Koufi" pitchFamily="2" charset="-78"/>
            </a:endParaRPr>
          </a:p>
          <a:p>
            <a:pPr lvl="1"/>
            <a:r>
              <a:rPr lang="pt-BR" dirty="0"/>
              <a:t>Pontos positivos</a:t>
            </a:r>
          </a:p>
          <a:p>
            <a:pPr lvl="2"/>
            <a:r>
              <a:rPr lang="pt-BR" dirty="0"/>
              <a:t>Recorrência</a:t>
            </a:r>
          </a:p>
          <a:p>
            <a:pPr lvl="2"/>
            <a:r>
              <a:rPr lang="pt-BR" dirty="0"/>
              <a:t>Grade inicial completa</a:t>
            </a:r>
          </a:p>
          <a:p>
            <a:pPr lvl="1"/>
            <a:r>
              <a:rPr lang="pt-BR" dirty="0"/>
              <a:t>Limitações</a:t>
            </a:r>
          </a:p>
          <a:p>
            <a:pPr lvl="2"/>
            <a:r>
              <a:rPr lang="pt-BR" dirty="0"/>
              <a:t>Conflitos</a:t>
            </a:r>
          </a:p>
          <a:p>
            <a:pPr lvl="2"/>
            <a:r>
              <a:rPr lang="pt-BR" dirty="0"/>
              <a:t>Bolsistas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04BC2B8-30B1-D871-8B5E-5C38191687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4446" y="1649405"/>
            <a:ext cx="7757554" cy="5199507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F4B90504-9F59-83E7-70C2-D4AAC9BA8700}"/>
              </a:ext>
            </a:extLst>
          </p:cNvPr>
          <p:cNvSpPr txBox="1"/>
          <p:nvPr/>
        </p:nvSpPr>
        <p:spPr>
          <a:xfrm>
            <a:off x="4434446" y="1267952"/>
            <a:ext cx="7757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Figura 18 – (Código 5.3) Heurística de solução inicial</a:t>
            </a:r>
          </a:p>
        </p:txBody>
      </p:sp>
    </p:spTree>
    <p:extLst>
      <p:ext uri="{BB962C8B-B14F-4D97-AF65-F5344CB8AC3E}">
        <p14:creationId xmlns:p14="http://schemas.microsoft.com/office/powerpoint/2010/main" val="127856874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5.6 Detecção e alerta dos conflitos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11F79B9-9DE9-77EC-3BBB-785DC7DEC8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/>
              <a:t>Alertar e não bloquear</a:t>
            </a:r>
          </a:p>
          <a:p>
            <a:r>
              <a:rPr lang="pt-BR" dirty="0"/>
              <a:t>Importância do não-bloqueio</a:t>
            </a:r>
          </a:p>
          <a:p>
            <a:r>
              <a:rPr lang="pt-BR" dirty="0"/>
              <a:t>Restrição baseada no usuário</a:t>
            </a:r>
          </a:p>
          <a:p>
            <a:r>
              <a:rPr lang="pt-BR" dirty="0"/>
              <a:t>Ilustração dos conflitos</a:t>
            </a:r>
          </a:p>
          <a:p>
            <a:pPr lvl="1"/>
            <a:r>
              <a:rPr lang="pt-BR" dirty="0"/>
              <a:t>Cores de fundo</a:t>
            </a:r>
          </a:p>
          <a:p>
            <a:pPr lvl="1"/>
            <a:r>
              <a:rPr lang="pt-BR" dirty="0"/>
              <a:t>Borda inferior</a:t>
            </a:r>
          </a:p>
          <a:p>
            <a:pPr lvl="1"/>
            <a:r>
              <a:rPr lang="pt-BR" dirty="0"/>
              <a:t>Janela flutuante</a:t>
            </a:r>
          </a:p>
          <a:p>
            <a:r>
              <a:rPr lang="pt-BR" dirty="0"/>
              <a:t>Conflitos tratados pelo sistema</a:t>
            </a:r>
          </a:p>
          <a:p>
            <a:pPr lvl="1"/>
            <a:r>
              <a:rPr lang="pt-BR" dirty="0"/>
              <a:t>Alocação simultânea de salas e professores</a:t>
            </a:r>
          </a:p>
          <a:p>
            <a:pPr lvl="1"/>
            <a:r>
              <a:rPr lang="pt-BR" dirty="0"/>
              <a:t>Demanda maior que a capacidade da sala</a:t>
            </a:r>
          </a:p>
          <a:p>
            <a:pPr lvl="1"/>
            <a:r>
              <a:rPr lang="pt-BR" dirty="0"/>
              <a:t>Paridade da disciplina</a:t>
            </a:r>
          </a:p>
          <a:p>
            <a:pPr lvl="1"/>
            <a:r>
              <a:rPr lang="pt-BR" dirty="0"/>
              <a:t>Categoria da disciplina</a:t>
            </a:r>
          </a:p>
          <a:p>
            <a:pPr lvl="1"/>
            <a:r>
              <a:rPr lang="pt-BR" dirty="0"/>
              <a:t>Incompletude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E90B217-752B-9B43-530A-09F8A750B5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834" y="1300756"/>
            <a:ext cx="7817230" cy="3420038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0CE0671A-D5E4-BDA5-0B2A-90B19D6F04D1}"/>
              </a:ext>
            </a:extLst>
          </p:cNvPr>
          <p:cNvSpPr txBox="1"/>
          <p:nvPr/>
        </p:nvSpPr>
        <p:spPr>
          <a:xfrm>
            <a:off x="4038834" y="899644"/>
            <a:ext cx="78172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Figura 19 – (5.26) Paleta de cores do sistema</a:t>
            </a:r>
          </a:p>
        </p:txBody>
      </p:sp>
    </p:spTree>
    <p:extLst>
      <p:ext uri="{BB962C8B-B14F-4D97-AF65-F5344CB8AC3E}">
        <p14:creationId xmlns:p14="http://schemas.microsoft.com/office/powerpoint/2010/main" val="46539974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5.6 Detecção e alerta dos conflitos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A63EFD44-F626-C863-1E59-5D1F807320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845" y="2696183"/>
            <a:ext cx="10174310" cy="1465634"/>
          </a:xfrm>
          <a:prstGeom prst="rect">
            <a:avLst/>
          </a:prstGeom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F0A7B99B-D06B-83DA-4336-BF79D5BF9B4B}"/>
              </a:ext>
            </a:extLst>
          </p:cNvPr>
          <p:cNvSpPr txBox="1">
            <a:spLocks/>
          </p:cNvSpPr>
          <p:nvPr/>
        </p:nvSpPr>
        <p:spPr>
          <a:xfrm>
            <a:off x="368185" y="530440"/>
            <a:ext cx="12192000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2800" dirty="0"/>
              <a:t>Exemplos de conflitos: incompletude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A3F307D6-2F0E-5595-9D73-B095034D0A35}"/>
              </a:ext>
            </a:extLst>
          </p:cNvPr>
          <p:cNvSpPr txBox="1"/>
          <p:nvPr/>
        </p:nvSpPr>
        <p:spPr>
          <a:xfrm>
            <a:off x="1008845" y="2326851"/>
            <a:ext cx="10174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Figura 20 – (5.27) Exemplo de conflito nulo</a:t>
            </a:r>
          </a:p>
        </p:txBody>
      </p:sp>
    </p:spTree>
    <p:extLst>
      <p:ext uri="{BB962C8B-B14F-4D97-AF65-F5344CB8AC3E}">
        <p14:creationId xmlns:p14="http://schemas.microsoft.com/office/powerpoint/2010/main" val="140250823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5.6 Detecção e alerta dos conflitos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9AF4F499-B5E6-CBA1-CABD-DC61A8884C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8997" y="1629383"/>
            <a:ext cx="9994006" cy="3599234"/>
          </a:xfrm>
          <a:prstGeom prst="rect">
            <a:avLst/>
          </a:prstGeom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F0A7B99B-D06B-83DA-4336-BF79D5BF9B4B}"/>
              </a:ext>
            </a:extLst>
          </p:cNvPr>
          <p:cNvSpPr txBox="1">
            <a:spLocks/>
          </p:cNvSpPr>
          <p:nvPr/>
        </p:nvSpPr>
        <p:spPr>
          <a:xfrm>
            <a:off x="368185" y="530440"/>
            <a:ext cx="12192000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2800" dirty="0"/>
              <a:t>Exemplos de conflitos: alocação múltipla de professores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B1150038-BFC1-4767-B4F2-FE23B7C7071B}"/>
              </a:ext>
            </a:extLst>
          </p:cNvPr>
          <p:cNvSpPr txBox="1"/>
          <p:nvPr/>
        </p:nvSpPr>
        <p:spPr>
          <a:xfrm>
            <a:off x="1098997" y="1247794"/>
            <a:ext cx="9994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Figura 21 – (5.28) Exemplo de conflito de alocação de professor</a:t>
            </a:r>
          </a:p>
        </p:txBody>
      </p:sp>
    </p:spTree>
    <p:extLst>
      <p:ext uri="{BB962C8B-B14F-4D97-AF65-F5344CB8AC3E}">
        <p14:creationId xmlns:p14="http://schemas.microsoft.com/office/powerpoint/2010/main" val="351967418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5.6 Detecção e alerta dos conflitos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8A071BBC-F7A0-EBA1-B133-A677819BCD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9465" y="1917688"/>
            <a:ext cx="6053070" cy="4409872"/>
          </a:xfrm>
          <a:prstGeom prst="rect">
            <a:avLst/>
          </a:prstGeom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F0A7B99B-D06B-83DA-4336-BF79D5BF9B4B}"/>
              </a:ext>
            </a:extLst>
          </p:cNvPr>
          <p:cNvSpPr txBox="1">
            <a:spLocks/>
          </p:cNvSpPr>
          <p:nvPr/>
        </p:nvSpPr>
        <p:spPr>
          <a:xfrm>
            <a:off x="368185" y="530440"/>
            <a:ext cx="12192000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2800" dirty="0"/>
              <a:t>Exemplos de conflitos: alocação múltipla de salas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DCFF808-6D9C-1C6E-2B66-428DFA800CA6}"/>
              </a:ext>
            </a:extLst>
          </p:cNvPr>
          <p:cNvSpPr txBox="1"/>
          <p:nvPr/>
        </p:nvSpPr>
        <p:spPr>
          <a:xfrm>
            <a:off x="3069466" y="1548356"/>
            <a:ext cx="6053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Figura 22 – (5.29) Exemplo de conflito de alocação de sala</a:t>
            </a:r>
          </a:p>
        </p:txBody>
      </p:sp>
    </p:spTree>
    <p:extLst>
      <p:ext uri="{BB962C8B-B14F-4D97-AF65-F5344CB8AC3E}">
        <p14:creationId xmlns:p14="http://schemas.microsoft.com/office/powerpoint/2010/main" val="205681893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5.6 Detecção e alerta dos conflitos</a:t>
            </a: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F0A7B99B-D06B-83DA-4336-BF79D5BF9B4B}"/>
              </a:ext>
            </a:extLst>
          </p:cNvPr>
          <p:cNvSpPr txBox="1">
            <a:spLocks/>
          </p:cNvSpPr>
          <p:nvPr/>
        </p:nvSpPr>
        <p:spPr>
          <a:xfrm>
            <a:off x="368185" y="530440"/>
            <a:ext cx="12192000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2800" dirty="0"/>
              <a:t>Exemplos de conflitos: demanda excessiva pra capacidade da sala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A33269F7-9B90-2D0A-7B1D-54FE84AC19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5954" y="1921006"/>
            <a:ext cx="8282350" cy="3015987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00E94F48-A234-9D98-A09B-75D031431AC6}"/>
              </a:ext>
            </a:extLst>
          </p:cNvPr>
          <p:cNvSpPr txBox="1"/>
          <p:nvPr/>
        </p:nvSpPr>
        <p:spPr>
          <a:xfrm>
            <a:off x="1953696" y="1551674"/>
            <a:ext cx="82823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Figura 23 – (5.30) Exemplo de conflito de capacidade na sala</a:t>
            </a:r>
          </a:p>
        </p:txBody>
      </p:sp>
    </p:spTree>
    <p:extLst>
      <p:ext uri="{BB962C8B-B14F-4D97-AF65-F5344CB8AC3E}">
        <p14:creationId xmlns:p14="http://schemas.microsoft.com/office/powerpoint/2010/main" val="352235231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5.6 Detecção e alerta dos conflitos</a:t>
            </a: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A3440A8C-2084-FAB9-D16E-C6ACD48CAF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1307" y="1961558"/>
            <a:ext cx="9429385" cy="4366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F0A7B99B-D06B-83DA-4336-BF79D5BF9B4B}"/>
              </a:ext>
            </a:extLst>
          </p:cNvPr>
          <p:cNvSpPr txBox="1">
            <a:spLocks/>
          </p:cNvSpPr>
          <p:nvPr/>
        </p:nvSpPr>
        <p:spPr>
          <a:xfrm>
            <a:off x="368185" y="530440"/>
            <a:ext cx="12192000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2800" dirty="0"/>
              <a:t>Exemplos de conflitos: disciplinas: paridade e categoria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41F91036-E9A7-D7D8-1EAC-66D9071927B3}"/>
              </a:ext>
            </a:extLst>
          </p:cNvPr>
          <p:cNvSpPr txBox="1"/>
          <p:nvPr/>
        </p:nvSpPr>
        <p:spPr>
          <a:xfrm>
            <a:off x="1381307" y="1592226"/>
            <a:ext cx="9429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Figura 24 – (5.31) Avisos flutuantes dos conflitos de disciplinas</a:t>
            </a:r>
          </a:p>
        </p:txBody>
      </p:sp>
    </p:spTree>
    <p:extLst>
      <p:ext uri="{BB962C8B-B14F-4D97-AF65-F5344CB8AC3E}">
        <p14:creationId xmlns:p14="http://schemas.microsoft.com/office/powerpoint/2010/main" val="122343257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5.6.3 Resolução dos conflitos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AEFBB0E-3F38-EDC9-44B0-5333E9DFB3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/>
              <a:t>Resolução manual</a:t>
            </a:r>
          </a:p>
          <a:p>
            <a:r>
              <a:rPr lang="pt-BR" dirty="0"/>
              <a:t>Análise dos alertas flutuantes e cores</a:t>
            </a:r>
          </a:p>
          <a:p>
            <a:r>
              <a:rPr lang="pt-BR" dirty="0"/>
              <a:t>Sequência para resolução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4535369-411C-F1E2-A79B-71F005DA52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9138" y="2798993"/>
            <a:ext cx="8082862" cy="2562964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2D2508F6-A89A-FB6E-C150-F9BA08E54C3B}"/>
              </a:ext>
            </a:extLst>
          </p:cNvPr>
          <p:cNvSpPr txBox="1"/>
          <p:nvPr/>
        </p:nvSpPr>
        <p:spPr>
          <a:xfrm>
            <a:off x="4109138" y="2428724"/>
            <a:ext cx="8082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Figura 25 – (Código 5.4) </a:t>
            </a:r>
            <a:r>
              <a:rPr lang="pt-BR" dirty="0" err="1"/>
              <a:t>Pseudo-algoritmo</a:t>
            </a:r>
            <a:r>
              <a:rPr lang="pt-BR" dirty="0"/>
              <a:t> para a resolução de conflitos</a:t>
            </a:r>
          </a:p>
        </p:txBody>
      </p:sp>
    </p:spTree>
    <p:extLst>
      <p:ext uri="{BB962C8B-B14F-4D97-AF65-F5344CB8AC3E}">
        <p14:creationId xmlns:p14="http://schemas.microsoft.com/office/powerpoint/2010/main" val="36516238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E0D75D0-8443-AD48-C426-6D33C51029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496" y="1270583"/>
            <a:ext cx="5410199" cy="2340411"/>
          </a:xfrm>
        </p:spPr>
        <p:txBody>
          <a:bodyPr anchor="t">
            <a:normAutofit/>
          </a:bodyPr>
          <a:lstStyle/>
          <a:p>
            <a:r>
              <a:rPr lang="pt-BR" dirty="0"/>
              <a:t>Softwares atualmente existentes para solução de grade horária não apresentam completas capacidades de se moldar à instituições específicas</a:t>
            </a:r>
          </a:p>
          <a:p>
            <a:r>
              <a:rPr lang="pt-BR" dirty="0"/>
              <a:t>O software a ser desenvolvido trará uma solução plausível às exigências da instituição.</a:t>
            </a:r>
          </a:p>
          <a:p>
            <a:pPr marL="342900" indent="-342900">
              <a:buFont typeface="+mj-lt"/>
              <a:buAutoNum type="arabicPeriod"/>
            </a:pPr>
            <a:endParaRPr lang="pt-BR" dirty="0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C060EFD6-73BB-D1DC-CDA2-086DB13FDA1D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Introdução</a:t>
            </a: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89ECCC30-93A1-9B9A-EC62-C90E46B86FB0}"/>
              </a:ext>
            </a:extLst>
          </p:cNvPr>
          <p:cNvSpPr txBox="1">
            <a:spLocks/>
          </p:cNvSpPr>
          <p:nvPr/>
        </p:nvSpPr>
        <p:spPr>
          <a:xfrm>
            <a:off x="342497" y="578001"/>
            <a:ext cx="2873471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3200" dirty="0"/>
              <a:t>1.2: Hipótese </a:t>
            </a:r>
          </a:p>
        </p:txBody>
      </p:sp>
    </p:spTree>
    <p:extLst>
      <p:ext uri="{BB962C8B-B14F-4D97-AF65-F5344CB8AC3E}">
        <p14:creationId xmlns:p14="http://schemas.microsoft.com/office/powerpoint/2010/main" val="403588579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5.7 Preenchimento de dados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AEFBB0E-3F38-EDC9-44B0-5333E9DFB3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/>
              <a:t>Entrada dos dados</a:t>
            </a:r>
          </a:p>
          <a:p>
            <a:pPr lvl="1"/>
            <a:r>
              <a:rPr lang="pt-BR" dirty="0"/>
              <a:t>UENF</a:t>
            </a:r>
          </a:p>
          <a:p>
            <a:pPr lvl="2"/>
            <a:r>
              <a:rPr lang="pt-BR" dirty="0"/>
              <a:t>Site: professores</a:t>
            </a:r>
          </a:p>
          <a:p>
            <a:pPr lvl="2"/>
            <a:r>
              <a:rPr lang="pt-BR" dirty="0"/>
              <a:t>Sistema Acadêmico: disciplinas</a:t>
            </a:r>
          </a:p>
          <a:p>
            <a:pPr lvl="2"/>
            <a:r>
              <a:rPr lang="pt-BR" dirty="0"/>
              <a:t>Banco de dados</a:t>
            </a:r>
          </a:p>
          <a:p>
            <a:pPr lvl="1"/>
            <a:r>
              <a:rPr lang="pt-BR" dirty="0"/>
              <a:t>Grades horárias</a:t>
            </a:r>
          </a:p>
          <a:p>
            <a:pPr lvl="2"/>
            <a:r>
              <a:rPr lang="pt-BR" dirty="0"/>
              <a:t>CCT</a:t>
            </a:r>
          </a:p>
          <a:p>
            <a:pPr lvl="2"/>
            <a:r>
              <a:rPr lang="pt-BR" dirty="0"/>
              <a:t>CC</a:t>
            </a:r>
          </a:p>
          <a:p>
            <a:pPr lvl="1"/>
            <a:r>
              <a:rPr lang="pt-BR" dirty="0"/>
              <a:t>Processamento</a:t>
            </a:r>
          </a:p>
          <a:p>
            <a:pPr lvl="2"/>
            <a:r>
              <a:rPr lang="pt-BR" dirty="0"/>
              <a:t>Tabula: tabelas em imagem</a:t>
            </a:r>
          </a:p>
          <a:p>
            <a:pPr lvl="2"/>
            <a:r>
              <a:rPr lang="pt-BR" dirty="0"/>
              <a:t>Python: tabelas Excel</a:t>
            </a:r>
          </a:p>
          <a:p>
            <a:pPr lvl="1"/>
            <a:r>
              <a:rPr lang="pt-BR" dirty="0"/>
              <a:t>Inserção no banco de dados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A7B2649-4A4A-B509-4D2C-689A5749A2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989" y="1442078"/>
            <a:ext cx="6591300" cy="4867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3F2A3C23-FEDB-8FCB-E798-EE0B54AA5AE1}"/>
              </a:ext>
            </a:extLst>
          </p:cNvPr>
          <p:cNvSpPr txBox="1"/>
          <p:nvPr/>
        </p:nvSpPr>
        <p:spPr>
          <a:xfrm>
            <a:off x="5105989" y="1072746"/>
            <a:ext cx="6591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Figura 26 – (5.32) Diagrama do fluxo de obtenção de dados</a:t>
            </a:r>
          </a:p>
        </p:txBody>
      </p:sp>
    </p:spTree>
    <p:extLst>
      <p:ext uri="{BB962C8B-B14F-4D97-AF65-F5344CB8AC3E}">
        <p14:creationId xmlns:p14="http://schemas.microsoft.com/office/powerpoint/2010/main" val="393295204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92582"/>
          </a:xfrm>
        </p:spPr>
        <p:txBody>
          <a:bodyPr/>
          <a:lstStyle/>
          <a:p>
            <a:r>
              <a:rPr lang="pt-BR" dirty="0"/>
              <a:t>Desenvolvimento 5.8 Próximos Desenvolvimentos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2B1D27B-264F-89BF-955F-92AD01AF2B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/>
              <a:t>Funcionalidades implementadas e descartadas</a:t>
            </a:r>
          </a:p>
          <a:p>
            <a:pPr lvl="1"/>
            <a:r>
              <a:rPr lang="pt-BR" dirty="0"/>
              <a:t>Fixação de turmas</a:t>
            </a:r>
          </a:p>
          <a:p>
            <a:pPr lvl="1"/>
            <a:r>
              <a:rPr lang="pt-BR" dirty="0"/>
              <a:t>Preferência de professores</a:t>
            </a:r>
          </a:p>
          <a:p>
            <a:pPr lvl="1"/>
            <a:r>
              <a:rPr lang="pt-BR" dirty="0"/>
              <a:t>Andamento dos alunos</a:t>
            </a:r>
          </a:p>
          <a:p>
            <a:r>
              <a:rPr lang="pt-BR" dirty="0"/>
              <a:t>Funcionalidades preparadas</a:t>
            </a:r>
          </a:p>
          <a:p>
            <a:pPr lvl="1"/>
            <a:r>
              <a:rPr lang="pt-BR" dirty="0"/>
              <a:t>Banco de dados: centros, laboratórios, alunos, vigência de disciplinas</a:t>
            </a:r>
          </a:p>
          <a:p>
            <a:pPr lvl="1"/>
            <a:r>
              <a:rPr lang="pt-BR" dirty="0"/>
              <a:t>As descartadas não foram completamente excluídas</a:t>
            </a:r>
          </a:p>
          <a:p>
            <a:pPr lvl="1"/>
            <a:endParaRPr lang="pt-BR" dirty="0"/>
          </a:p>
        </p:txBody>
      </p:sp>
      <p:pic>
        <p:nvPicPr>
          <p:cNvPr id="9" name="Gráfico 8">
            <a:extLst>
              <a:ext uri="{FF2B5EF4-FFF2-40B4-BE49-F238E27FC236}">
                <a16:creationId xmlns:a16="http://schemas.microsoft.com/office/drawing/2014/main" id="{19E5DA01-2528-2A70-C49C-826C75AC34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36006" y="2528990"/>
            <a:ext cx="5398327" cy="4163782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46E4964F-F31B-22B7-A230-FA9697200405}"/>
              </a:ext>
            </a:extLst>
          </p:cNvPr>
          <p:cNvSpPr txBox="1"/>
          <p:nvPr/>
        </p:nvSpPr>
        <p:spPr>
          <a:xfrm>
            <a:off x="6636006" y="1882659"/>
            <a:ext cx="53983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Figura 27 – (5.33) Diagrama entidade relacionamento final</a:t>
            </a:r>
          </a:p>
        </p:txBody>
      </p:sp>
    </p:spTree>
    <p:extLst>
      <p:ext uri="{BB962C8B-B14F-4D97-AF65-F5344CB8AC3E}">
        <p14:creationId xmlns:p14="http://schemas.microsoft.com/office/powerpoint/2010/main" val="61575861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Experimentos 6.0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886ABE7-82F9-82AD-20E1-04E07140A9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6345806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resultados 6.1: alternativas burocráticas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FB150EF-F7D0-B722-2CF6-467D330D1C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pt-BR" dirty="0"/>
              <a:t>Tempo de elaboração das grades</a:t>
            </a:r>
          </a:p>
          <a:p>
            <a:pPr lvl="1"/>
            <a:r>
              <a:rPr lang="pt-BR" dirty="0"/>
              <a:t>Alteração de calendários acadêmicos futuros: colegiado acadêmico e câmaras</a:t>
            </a:r>
          </a:p>
          <a:p>
            <a:pPr marL="342900" indent="-342900">
              <a:buFont typeface="+mj-lt"/>
              <a:buAutoNum type="arabicPeriod"/>
            </a:pPr>
            <a:r>
              <a:rPr lang="pt-BR" dirty="0"/>
              <a:t>Alteração forçada de horários</a:t>
            </a:r>
          </a:p>
          <a:p>
            <a:pPr lvl="1"/>
            <a:r>
              <a:rPr lang="pt-BR" dirty="0"/>
              <a:t>Anuência dos estudantes</a:t>
            </a:r>
          </a:p>
          <a:p>
            <a:pPr lvl="1"/>
            <a:r>
              <a:rPr lang="pt-BR" dirty="0"/>
              <a:t>Descarte de turma em horário antigo</a:t>
            </a:r>
          </a:p>
          <a:p>
            <a:pPr lvl="2"/>
            <a:r>
              <a:rPr lang="pt-BR" dirty="0"/>
              <a:t>Limitado pelo prazo de criação de turmas</a:t>
            </a:r>
          </a:p>
          <a:p>
            <a:pPr marL="342900" indent="-342900">
              <a:buFont typeface="+mj-lt"/>
              <a:buAutoNum type="arabicPeriod"/>
            </a:pPr>
            <a:r>
              <a:rPr lang="pt-BR" dirty="0"/>
              <a:t>Aplicação prática dos métodos burocráticos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08C5EFE-AA9E-8D23-FF10-AE4D3221EB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6007" y="2278248"/>
            <a:ext cx="5465993" cy="4587960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1DD766D6-C4A9-81A1-B3D0-EDEE0E6B912D}"/>
              </a:ext>
            </a:extLst>
          </p:cNvPr>
          <p:cNvSpPr txBox="1"/>
          <p:nvPr/>
        </p:nvSpPr>
        <p:spPr>
          <a:xfrm>
            <a:off x="6726006" y="1908916"/>
            <a:ext cx="5465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Figura 28 – Calendário Acadêmico de 2023 - Alterado</a:t>
            </a:r>
          </a:p>
        </p:txBody>
      </p:sp>
    </p:spTree>
    <p:extLst>
      <p:ext uri="{BB962C8B-B14F-4D97-AF65-F5344CB8AC3E}">
        <p14:creationId xmlns:p14="http://schemas.microsoft.com/office/powerpoint/2010/main" val="318505020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resultados 6.2: sistema desenvolvido</a:t>
            </a: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A2DB1FA9-B7E4-8294-FCA0-AAA3B0BEE4BE}"/>
              </a:ext>
            </a:extLst>
          </p:cNvPr>
          <p:cNvSpPr txBox="1">
            <a:spLocks/>
          </p:cNvSpPr>
          <p:nvPr/>
        </p:nvSpPr>
        <p:spPr>
          <a:xfrm>
            <a:off x="368185" y="530440"/>
            <a:ext cx="12192000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2800" dirty="0"/>
              <a:t>Página: inicial</a:t>
            </a:r>
          </a:p>
        </p:txBody>
      </p:sp>
      <p:sp>
        <p:nvSpPr>
          <p:cNvPr id="13" name="Espaço Reservado para Conteúdo 2">
            <a:extLst>
              <a:ext uri="{FF2B5EF4-FFF2-40B4-BE49-F238E27FC236}">
                <a16:creationId xmlns:a16="http://schemas.microsoft.com/office/drawing/2014/main" id="{ED5032DF-5D46-EB5D-D95D-25C7E1AA11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/>
              <a:t>Instruções</a:t>
            </a:r>
          </a:p>
          <a:p>
            <a:r>
              <a:rPr lang="pt-BR" dirty="0"/>
              <a:t>Atalhos</a:t>
            </a: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76B6A15A-27F3-EEBF-33F3-12A1FF0872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5980" y="1113020"/>
            <a:ext cx="7896019" cy="5744979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26F2ABFC-6A71-B636-E330-365AEE6E5998}"/>
              </a:ext>
            </a:extLst>
          </p:cNvPr>
          <p:cNvSpPr txBox="1"/>
          <p:nvPr/>
        </p:nvSpPr>
        <p:spPr>
          <a:xfrm>
            <a:off x="4295981" y="743688"/>
            <a:ext cx="78960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Figura 29 – (6.1) Página inicial do sistema</a:t>
            </a:r>
          </a:p>
        </p:txBody>
      </p:sp>
    </p:spTree>
    <p:extLst>
      <p:ext uri="{BB962C8B-B14F-4D97-AF65-F5344CB8AC3E}">
        <p14:creationId xmlns:p14="http://schemas.microsoft.com/office/powerpoint/2010/main" val="396701399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resultados 6.2: sistema desenvolvido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6168D5B1-C6E1-69DE-DD14-520C5FF815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6011" y="1006655"/>
            <a:ext cx="5105989" cy="5851344"/>
          </a:xfrm>
          <a:prstGeom prst="rect">
            <a:avLst/>
          </a:prstGeom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id="{A2DB1FA9-B7E4-8294-FCA0-AAA3B0BEE4BE}"/>
              </a:ext>
            </a:extLst>
          </p:cNvPr>
          <p:cNvSpPr txBox="1">
            <a:spLocks/>
          </p:cNvSpPr>
          <p:nvPr/>
        </p:nvSpPr>
        <p:spPr>
          <a:xfrm>
            <a:off x="368185" y="530440"/>
            <a:ext cx="12192000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2800" dirty="0"/>
              <a:t>Página: Multiturmas</a:t>
            </a:r>
          </a:p>
        </p:txBody>
      </p:sp>
      <p:sp>
        <p:nvSpPr>
          <p:cNvPr id="13" name="Espaço Reservado para Conteúdo 2">
            <a:extLst>
              <a:ext uri="{FF2B5EF4-FFF2-40B4-BE49-F238E27FC236}">
                <a16:creationId xmlns:a16="http://schemas.microsoft.com/office/drawing/2014/main" id="{ED5032DF-5D46-EB5D-D95D-25C7E1AA11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/>
              <a:t>Filtros</a:t>
            </a:r>
          </a:p>
          <a:p>
            <a:r>
              <a:rPr lang="pt-BR" dirty="0"/>
              <a:t>CRUD</a:t>
            </a:r>
          </a:p>
          <a:p>
            <a:pPr lvl="1"/>
            <a:r>
              <a:rPr lang="pt-BR" dirty="0"/>
              <a:t>Criação com filtro</a:t>
            </a:r>
          </a:p>
          <a:p>
            <a:pPr lvl="1"/>
            <a:r>
              <a:rPr lang="pt-BR" dirty="0"/>
              <a:t>Criação por disciplina pendente</a:t>
            </a:r>
          </a:p>
          <a:p>
            <a:pPr lvl="2"/>
            <a:r>
              <a:rPr lang="pt-BR" dirty="0"/>
              <a:t>Solução inicial</a:t>
            </a:r>
          </a:p>
          <a:p>
            <a:r>
              <a:rPr lang="pt-BR" dirty="0"/>
              <a:t>Conflitos</a:t>
            </a:r>
          </a:p>
          <a:p>
            <a:r>
              <a:rPr lang="pt-BR" dirty="0"/>
              <a:t>Disciplinas não oferecidas por paridade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725B0D2B-D717-4248-6AEB-F49D36136739}"/>
              </a:ext>
            </a:extLst>
          </p:cNvPr>
          <p:cNvSpPr txBox="1"/>
          <p:nvPr/>
        </p:nvSpPr>
        <p:spPr>
          <a:xfrm>
            <a:off x="7086011" y="637323"/>
            <a:ext cx="5105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Figura 30 – (6.2 4) Página de </a:t>
            </a:r>
            <a:r>
              <a:rPr lang="pt-BR" dirty="0" err="1"/>
              <a:t>multiturmas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7606689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resultados 6.2: sistema desenvolvido</a:t>
            </a: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A2DB1FA9-B7E4-8294-FCA0-AAA3B0BEE4BE}"/>
              </a:ext>
            </a:extLst>
          </p:cNvPr>
          <p:cNvSpPr txBox="1">
            <a:spLocks/>
          </p:cNvSpPr>
          <p:nvPr/>
        </p:nvSpPr>
        <p:spPr>
          <a:xfrm>
            <a:off x="368185" y="530440"/>
            <a:ext cx="12192000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2800" dirty="0"/>
              <a:t>Página: Grade horária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97A335A-29B5-686B-B0F2-C5872966CC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976" y="1726402"/>
            <a:ext cx="8166023" cy="5131597"/>
          </a:xfrm>
          <a:prstGeom prst="rect">
            <a:avLst/>
          </a:prstGeom>
        </p:spPr>
      </p:pic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0CE31CA5-531D-3B00-78DF-C8C0B24771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/>
              <a:t>Filtros</a:t>
            </a:r>
          </a:p>
          <a:p>
            <a:r>
              <a:rPr lang="pt-BR" dirty="0"/>
              <a:t>Horários CC </a:t>
            </a:r>
            <a:r>
              <a:rPr lang="pt-BR" i="1" dirty="0"/>
              <a:t>vs </a:t>
            </a:r>
            <a:r>
              <a:rPr lang="pt-BR" dirty="0"/>
              <a:t>CCT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1E3AEEBE-1047-BF71-8021-B0A45F8CB054}"/>
              </a:ext>
            </a:extLst>
          </p:cNvPr>
          <p:cNvSpPr txBox="1"/>
          <p:nvPr/>
        </p:nvSpPr>
        <p:spPr>
          <a:xfrm>
            <a:off x="4025976" y="1362094"/>
            <a:ext cx="8166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Figura 31 – (6.5) Página de grade de horários</a:t>
            </a:r>
          </a:p>
        </p:txBody>
      </p:sp>
    </p:spTree>
    <p:extLst>
      <p:ext uri="{BB962C8B-B14F-4D97-AF65-F5344CB8AC3E}">
        <p14:creationId xmlns:p14="http://schemas.microsoft.com/office/powerpoint/2010/main" val="142151954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resultados 6.2: sistema desenvolvido</a:t>
            </a: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A2DB1FA9-B7E4-8294-FCA0-AAA3B0BEE4BE}"/>
              </a:ext>
            </a:extLst>
          </p:cNvPr>
          <p:cNvSpPr txBox="1">
            <a:spLocks/>
          </p:cNvSpPr>
          <p:nvPr/>
        </p:nvSpPr>
        <p:spPr>
          <a:xfrm>
            <a:off x="368185" y="530440"/>
            <a:ext cx="12192000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2800" dirty="0"/>
              <a:t>Página: Turmas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2DA903A6-3AEA-41AA-E68A-2D72364E02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0519" y="990143"/>
            <a:ext cx="6781481" cy="5867857"/>
          </a:xfrm>
          <a:prstGeom prst="rect">
            <a:avLst/>
          </a:prstGeom>
        </p:spPr>
      </p:pic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87A7C6A3-EE52-4B0C-0118-0E97B62AC0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/>
              <a:t>Filtros</a:t>
            </a:r>
          </a:p>
          <a:p>
            <a:r>
              <a:rPr lang="pt-BR" dirty="0"/>
              <a:t>Horários CC </a:t>
            </a:r>
            <a:r>
              <a:rPr lang="pt-BR" i="1" dirty="0"/>
              <a:t>vs </a:t>
            </a:r>
            <a:r>
              <a:rPr lang="pt-BR" dirty="0"/>
              <a:t>CCT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BA28BB7A-B794-9772-24AF-DA3F0633AEA5}"/>
              </a:ext>
            </a:extLst>
          </p:cNvPr>
          <p:cNvSpPr txBox="1"/>
          <p:nvPr/>
        </p:nvSpPr>
        <p:spPr>
          <a:xfrm>
            <a:off x="5410519" y="620811"/>
            <a:ext cx="6781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Figura 32 – (6.6) Página de turmas</a:t>
            </a:r>
          </a:p>
        </p:txBody>
      </p:sp>
    </p:spTree>
    <p:extLst>
      <p:ext uri="{BB962C8B-B14F-4D97-AF65-F5344CB8AC3E}">
        <p14:creationId xmlns:p14="http://schemas.microsoft.com/office/powerpoint/2010/main" val="139519336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resultados 6.2: sistema desenvolvido</a:t>
            </a: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A2DB1FA9-B7E4-8294-FCA0-AAA3B0BEE4BE}"/>
              </a:ext>
            </a:extLst>
          </p:cNvPr>
          <p:cNvSpPr txBox="1">
            <a:spLocks/>
          </p:cNvSpPr>
          <p:nvPr/>
        </p:nvSpPr>
        <p:spPr>
          <a:xfrm>
            <a:off x="368185" y="530440"/>
            <a:ext cx="12192000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2800" dirty="0"/>
              <a:t>Página: Professores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DC7CD41-172E-580F-F4C3-54F093499C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5990" y="1004230"/>
            <a:ext cx="6906009" cy="5853770"/>
          </a:xfrm>
          <a:prstGeom prst="rect">
            <a:avLst/>
          </a:prstGeom>
        </p:spPr>
      </p:pic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3A8D2B6-BAB2-6CD6-8506-FA6032E8A2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/>
              <a:t>Análise histórica</a:t>
            </a:r>
          </a:p>
          <a:p>
            <a:r>
              <a:rPr lang="pt-BR" dirty="0"/>
              <a:t>Apelido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806D3344-9C3A-907E-2596-D7032A57CD1C}"/>
              </a:ext>
            </a:extLst>
          </p:cNvPr>
          <p:cNvSpPr txBox="1"/>
          <p:nvPr/>
        </p:nvSpPr>
        <p:spPr>
          <a:xfrm>
            <a:off x="5289303" y="625066"/>
            <a:ext cx="6906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Figura 33 – (6.7) Página de professores</a:t>
            </a:r>
          </a:p>
        </p:txBody>
      </p:sp>
    </p:spTree>
    <p:extLst>
      <p:ext uri="{BB962C8B-B14F-4D97-AF65-F5344CB8AC3E}">
        <p14:creationId xmlns:p14="http://schemas.microsoft.com/office/powerpoint/2010/main" val="403640902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resultados 6.2: sistema desenvolvido</a:t>
            </a: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A2DB1FA9-B7E4-8294-FCA0-AAA3B0BEE4BE}"/>
              </a:ext>
            </a:extLst>
          </p:cNvPr>
          <p:cNvSpPr txBox="1">
            <a:spLocks/>
          </p:cNvSpPr>
          <p:nvPr/>
        </p:nvSpPr>
        <p:spPr>
          <a:xfrm>
            <a:off x="368185" y="530440"/>
            <a:ext cx="12192000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2800" dirty="0"/>
              <a:t>Página: disciplinas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0EFAABF-EC08-2652-9FBD-650AD2FA56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1732" y="1223022"/>
            <a:ext cx="8530268" cy="5634978"/>
          </a:xfrm>
          <a:prstGeom prst="rect">
            <a:avLst/>
          </a:prstGeom>
        </p:spPr>
      </p:pic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FA55A62C-2280-21FB-F4DE-0D0D9D628F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/>
              <a:t>Análise histórica</a:t>
            </a:r>
          </a:p>
          <a:p>
            <a:r>
              <a:rPr lang="pt-BR" dirty="0"/>
              <a:t>Apelido</a:t>
            </a:r>
          </a:p>
          <a:p>
            <a:r>
              <a:rPr lang="pt-BR" dirty="0"/>
              <a:t>Período esperado e Categoria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381D66B4-234C-F95A-4182-394211386D81}"/>
              </a:ext>
            </a:extLst>
          </p:cNvPr>
          <p:cNvSpPr txBox="1"/>
          <p:nvPr/>
        </p:nvSpPr>
        <p:spPr>
          <a:xfrm>
            <a:off x="3661732" y="830713"/>
            <a:ext cx="8530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Figura 34 – (6.9) Página de disciplinas</a:t>
            </a:r>
          </a:p>
        </p:txBody>
      </p:sp>
    </p:spTree>
    <p:extLst>
      <p:ext uri="{BB962C8B-B14F-4D97-AF65-F5344CB8AC3E}">
        <p14:creationId xmlns:p14="http://schemas.microsoft.com/office/powerpoint/2010/main" val="37843745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E0D75D0-8443-AD48-C426-6D33C51029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496" y="1270583"/>
            <a:ext cx="11507007" cy="5009416"/>
          </a:xfrm>
        </p:spPr>
        <p:txBody>
          <a:bodyPr anchor="t">
            <a:normAutofit/>
          </a:bodyPr>
          <a:lstStyle/>
          <a:p>
            <a:r>
              <a:rPr lang="pt-BR" dirty="0"/>
              <a:t>Gerais</a:t>
            </a:r>
          </a:p>
          <a:p>
            <a:pPr lvl="1"/>
            <a:r>
              <a:rPr lang="pt-BR" sz="1800" dirty="0"/>
              <a:t>Aumentar eficiência, eficácia e efetividade</a:t>
            </a:r>
          </a:p>
          <a:p>
            <a:pPr lvl="1"/>
            <a:r>
              <a:rPr lang="pt-BR" sz="1800" dirty="0"/>
              <a:t>Redução de conflito entre disciplinas</a:t>
            </a:r>
          </a:p>
          <a:p>
            <a:pPr lvl="1"/>
            <a:r>
              <a:rPr lang="pt-BR" sz="1800" dirty="0"/>
              <a:t>Trazer benefícios aos alunos e criadores de grade</a:t>
            </a:r>
          </a:p>
          <a:p>
            <a:r>
              <a:rPr lang="pt-BR" dirty="0"/>
              <a:t>Específicos</a:t>
            </a:r>
          </a:p>
          <a:p>
            <a:pPr lvl="1"/>
            <a:r>
              <a:rPr lang="pt-BR" sz="1800" dirty="0"/>
              <a:t>Entender a parte organizacional do </a:t>
            </a:r>
            <a:r>
              <a:rPr lang="pt-BR" sz="1800" i="1" dirty="0"/>
              <a:t>timetabling</a:t>
            </a:r>
            <a:r>
              <a:rPr lang="pt-BR" sz="1800" dirty="0"/>
              <a:t> na UENF</a:t>
            </a:r>
          </a:p>
          <a:p>
            <a:pPr lvl="1"/>
            <a:r>
              <a:rPr lang="pt-BR" sz="1800" dirty="0"/>
              <a:t>Elicitação de requisitos</a:t>
            </a:r>
          </a:p>
          <a:p>
            <a:pPr lvl="1"/>
            <a:r>
              <a:rPr lang="pt-BR" sz="1800" dirty="0"/>
              <a:t>Modelagem do sistema de acordo com os requisitos</a:t>
            </a:r>
          </a:p>
          <a:p>
            <a:pPr lvl="1"/>
            <a:r>
              <a:rPr lang="pt-BR" sz="1800" dirty="0"/>
              <a:t>Incentivar o uso de uma ferramenta centralizada</a:t>
            </a: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C060EFD6-73BB-D1DC-CDA2-086DB13FDA1D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Introdução</a:t>
            </a: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89ECCC30-93A1-9B9A-EC62-C90E46B86FB0}"/>
              </a:ext>
            </a:extLst>
          </p:cNvPr>
          <p:cNvSpPr txBox="1">
            <a:spLocks/>
          </p:cNvSpPr>
          <p:nvPr/>
        </p:nvSpPr>
        <p:spPr>
          <a:xfrm>
            <a:off x="342497" y="578001"/>
            <a:ext cx="2873471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3200" dirty="0"/>
              <a:t>1.3: Objetivos </a:t>
            </a:r>
          </a:p>
        </p:txBody>
      </p:sp>
    </p:spTree>
    <p:extLst>
      <p:ext uri="{BB962C8B-B14F-4D97-AF65-F5344CB8AC3E}">
        <p14:creationId xmlns:p14="http://schemas.microsoft.com/office/powerpoint/2010/main" val="259755399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resultados 6.2: sistema desenvolvido</a:t>
            </a: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A2DB1FA9-B7E4-8294-FCA0-AAA3B0BEE4BE}"/>
              </a:ext>
            </a:extLst>
          </p:cNvPr>
          <p:cNvSpPr txBox="1">
            <a:spLocks/>
          </p:cNvSpPr>
          <p:nvPr/>
        </p:nvSpPr>
        <p:spPr>
          <a:xfrm>
            <a:off x="368185" y="530440"/>
            <a:ext cx="12192000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2800" dirty="0"/>
              <a:t>Página: salas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EDBBCD7-96D1-AE0E-6CB5-4099224E54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5998" y="935820"/>
            <a:ext cx="6276002" cy="5922179"/>
          </a:xfrm>
          <a:prstGeom prst="rect">
            <a:avLst/>
          </a:prstGeom>
        </p:spPr>
      </p:pic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AF79E795-F1A3-59DD-2AE8-93E28D3478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/>
              <a:t>Análise histórica</a:t>
            </a:r>
          </a:p>
          <a:p>
            <a:r>
              <a:rPr lang="pt-BR" dirty="0"/>
              <a:t>Capacidade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C8A39015-9AD5-F08F-7036-23583535C15F}"/>
              </a:ext>
            </a:extLst>
          </p:cNvPr>
          <p:cNvSpPr txBox="1"/>
          <p:nvPr/>
        </p:nvSpPr>
        <p:spPr>
          <a:xfrm>
            <a:off x="5915998" y="566488"/>
            <a:ext cx="6276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Figura 35 – (6.8) Página de salas</a:t>
            </a:r>
          </a:p>
        </p:txBody>
      </p:sp>
    </p:spTree>
    <p:extLst>
      <p:ext uri="{BB962C8B-B14F-4D97-AF65-F5344CB8AC3E}">
        <p14:creationId xmlns:p14="http://schemas.microsoft.com/office/powerpoint/2010/main" val="237649310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resultados 6.2: sistema desenvolvido</a:t>
            </a: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A2DB1FA9-B7E4-8294-FCA0-AAA3B0BEE4BE}"/>
              </a:ext>
            </a:extLst>
          </p:cNvPr>
          <p:cNvSpPr txBox="1">
            <a:spLocks/>
          </p:cNvSpPr>
          <p:nvPr/>
        </p:nvSpPr>
        <p:spPr>
          <a:xfrm>
            <a:off x="368185" y="530440"/>
            <a:ext cx="12192000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2800" dirty="0"/>
              <a:t>Página: alunos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9A80BDF-E44D-13B4-F26E-3B3DD650FA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6006" y="1076342"/>
            <a:ext cx="5555994" cy="5781658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599D561D-F396-A959-9880-EF4A7F4E3940}"/>
              </a:ext>
            </a:extLst>
          </p:cNvPr>
          <p:cNvSpPr txBox="1"/>
          <p:nvPr/>
        </p:nvSpPr>
        <p:spPr>
          <a:xfrm>
            <a:off x="6652029" y="694880"/>
            <a:ext cx="55559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Figura 36 – (6.10) Página de alunos</a:t>
            </a:r>
          </a:p>
        </p:txBody>
      </p:sp>
    </p:spTree>
    <p:extLst>
      <p:ext uri="{BB962C8B-B14F-4D97-AF65-F5344CB8AC3E}">
        <p14:creationId xmlns:p14="http://schemas.microsoft.com/office/powerpoint/2010/main" val="352545510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Conclusões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78F2CE7-8DB7-183D-CD4E-5F7B9C9889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/>
              <a:t>Área de pesquisa vasta, antiga e sem resolução definitiva</a:t>
            </a:r>
          </a:p>
          <a:p>
            <a:r>
              <a:rPr lang="pt-BR" dirty="0"/>
              <a:t>Estudo sobre a sequência da criação das grades horárias na UENF</a:t>
            </a:r>
          </a:p>
          <a:p>
            <a:pPr lvl="1"/>
            <a:r>
              <a:rPr lang="pt-BR" dirty="0"/>
              <a:t>Entrevistas: direção, coordenação, chefia, SECACAD, Acadêmico</a:t>
            </a:r>
          </a:p>
          <a:p>
            <a:pPr lvl="1"/>
            <a:r>
              <a:rPr lang="pt-BR" dirty="0"/>
              <a:t>Divergências teóricas e práticas</a:t>
            </a:r>
          </a:p>
          <a:p>
            <a:pPr lvl="1"/>
            <a:r>
              <a:rPr lang="pt-BR" dirty="0"/>
              <a:t>Formulário de pesquisa</a:t>
            </a:r>
          </a:p>
          <a:p>
            <a:r>
              <a:rPr lang="pt-BR" dirty="0"/>
              <a:t>Modelo do problema na UENF</a:t>
            </a:r>
          </a:p>
          <a:p>
            <a:r>
              <a:rPr lang="pt-BR" dirty="0"/>
              <a:t>Desenvolvimento de sistema de suporte à decisão</a:t>
            </a:r>
          </a:p>
          <a:p>
            <a:pPr lvl="1"/>
            <a:r>
              <a:rPr lang="pt-BR" dirty="0"/>
              <a:t>Unificar o processo de coleta de informações</a:t>
            </a:r>
          </a:p>
          <a:p>
            <a:pPr lvl="1"/>
            <a:r>
              <a:rPr lang="pt-BR" dirty="0"/>
              <a:t>Criação de grade horária inicial ao curso de Ciência da Computação</a:t>
            </a:r>
          </a:p>
          <a:p>
            <a:pPr lvl="1"/>
            <a:r>
              <a:rPr lang="pt-BR" dirty="0"/>
              <a:t>Análise de conflitos nas turmas cadastradas</a:t>
            </a:r>
          </a:p>
          <a:p>
            <a:pPr lvl="1"/>
            <a:r>
              <a:rPr lang="pt-BR" dirty="0"/>
              <a:t>Análise histórica dos dados</a:t>
            </a:r>
          </a:p>
        </p:txBody>
      </p:sp>
    </p:spTree>
    <p:extLst>
      <p:ext uri="{BB962C8B-B14F-4D97-AF65-F5344CB8AC3E}">
        <p14:creationId xmlns:p14="http://schemas.microsoft.com/office/powerpoint/2010/main" val="98009330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Conclusões 7.1: trabalhos futuros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E01EA6E-365E-C921-8A30-6BB47FFC47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/>
              <a:t>Aprimoramentos na interface</a:t>
            </a:r>
          </a:p>
          <a:p>
            <a:r>
              <a:rPr lang="pt-BR" dirty="0"/>
              <a:t>Desenvolver as tarefas criadas no GitHub Projects</a:t>
            </a:r>
          </a:p>
          <a:p>
            <a:pPr lvl="1"/>
            <a:r>
              <a:rPr lang="pt-BR" dirty="0"/>
              <a:t>Heurísticas</a:t>
            </a:r>
          </a:p>
          <a:p>
            <a:pPr lvl="1"/>
            <a:r>
              <a:rPr lang="pt-BR" dirty="0"/>
              <a:t>Solução Inicial</a:t>
            </a:r>
          </a:p>
          <a:p>
            <a:pPr lvl="1"/>
            <a:r>
              <a:rPr lang="pt-BR" dirty="0"/>
              <a:t>Integração com o Sistema Acadêmico</a:t>
            </a:r>
          </a:p>
          <a:p>
            <a:r>
              <a:rPr lang="pt-BR" dirty="0"/>
              <a:t>Aprimorar o modelo atual utilizado por um mais adequado</a:t>
            </a:r>
          </a:p>
          <a:p>
            <a:r>
              <a:rPr lang="pt-BR" dirty="0"/>
              <a:t>Analisar possível impraticabilidade do sistema atual</a:t>
            </a:r>
          </a:p>
          <a:p>
            <a:r>
              <a:rPr lang="pt-BR" dirty="0"/>
              <a:t>Apelo</a:t>
            </a:r>
          </a:p>
          <a:p>
            <a:pPr lvl="1"/>
            <a:r>
              <a:rPr lang="pt-BR" dirty="0"/>
              <a:t>Gesso</a:t>
            </a:r>
          </a:p>
          <a:p>
            <a:pPr lvl="1"/>
            <a:r>
              <a:rPr lang="pt-BR" dirty="0"/>
              <a:t>Esperança por aplicações futuras</a:t>
            </a:r>
          </a:p>
          <a:p>
            <a:pPr lvl="1"/>
            <a:r>
              <a:rPr lang="pt-BR" dirty="0"/>
              <a:t>Conseguir ajudar </a:t>
            </a:r>
            <a:r>
              <a:rPr lang="pt-BR"/>
              <a:t>as pessoas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3108435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DA9D6F2-868B-0F71-4400-E664036076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1520128" cy="5040056"/>
          </a:xfrm>
        </p:spPr>
        <p:txBody>
          <a:bodyPr anchor="t">
            <a:normAutofit fontScale="77500" lnSpcReduction="20000"/>
          </a:bodyPr>
          <a:lstStyle/>
          <a:p>
            <a:pPr algn="just"/>
            <a:r>
              <a:rPr lang="pt-BR" dirty="0"/>
              <a:t>ALENCAR, W. de S. et al. </a:t>
            </a:r>
            <a:r>
              <a:rPr lang="pt-BR" dirty="0" err="1"/>
              <a:t>Information</a:t>
            </a:r>
            <a:r>
              <a:rPr lang="pt-BR" dirty="0"/>
              <a:t> </a:t>
            </a:r>
            <a:r>
              <a:rPr lang="pt-BR" dirty="0" err="1"/>
              <a:t>visualization</a:t>
            </a:r>
            <a:r>
              <a:rPr lang="pt-BR" dirty="0"/>
              <a:t> for </a:t>
            </a:r>
            <a:r>
              <a:rPr lang="pt-BR" dirty="0" err="1"/>
              <a:t>highlighting</a:t>
            </a:r>
            <a:r>
              <a:rPr lang="pt-BR" dirty="0"/>
              <a:t> </a:t>
            </a:r>
            <a:r>
              <a:rPr lang="pt-BR" dirty="0" err="1"/>
              <a:t>conflicts</a:t>
            </a:r>
            <a:r>
              <a:rPr lang="pt-BR" dirty="0"/>
              <a:t> in </a:t>
            </a:r>
            <a:r>
              <a:rPr lang="pt-BR" dirty="0" err="1"/>
              <a:t>educational</a:t>
            </a:r>
            <a:r>
              <a:rPr lang="pt-BR" dirty="0"/>
              <a:t> timetabling </a:t>
            </a:r>
            <a:r>
              <a:rPr lang="pt-BR" dirty="0" err="1"/>
              <a:t>problems</a:t>
            </a:r>
            <a:r>
              <a:rPr lang="pt-BR" dirty="0"/>
              <a:t>. In: BEBIS, G. et al. (Ed.). </a:t>
            </a:r>
            <a:r>
              <a:rPr lang="pt-BR" dirty="0" err="1"/>
              <a:t>Advances</a:t>
            </a:r>
            <a:r>
              <a:rPr lang="pt-BR" dirty="0"/>
              <a:t> in Visual </a:t>
            </a:r>
            <a:r>
              <a:rPr lang="pt-BR" dirty="0" err="1"/>
              <a:t>Computing</a:t>
            </a:r>
            <a:r>
              <a:rPr lang="pt-BR" dirty="0"/>
              <a:t>. </a:t>
            </a:r>
            <a:r>
              <a:rPr lang="pt-BR" dirty="0" err="1"/>
              <a:t>Cham</a:t>
            </a:r>
            <a:r>
              <a:rPr lang="pt-BR" dirty="0"/>
              <a:t>: Springer International </a:t>
            </a:r>
            <a:r>
              <a:rPr lang="pt-BR" dirty="0" err="1"/>
              <a:t>Publishing</a:t>
            </a:r>
            <a:r>
              <a:rPr lang="pt-BR" dirty="0"/>
              <a:t>, 2019. v. 11844, p. 275–288. ISBN 978-3-030-33719-3 978-3-030-33720-9. Series </a:t>
            </a:r>
            <a:r>
              <a:rPr lang="pt-BR" dirty="0" err="1"/>
              <a:t>Title</a:t>
            </a:r>
            <a:r>
              <a:rPr lang="pt-BR" dirty="0"/>
              <a:t>: </a:t>
            </a:r>
            <a:r>
              <a:rPr lang="pt-BR" dirty="0" err="1"/>
              <a:t>Lecture</a:t>
            </a:r>
            <a:r>
              <a:rPr lang="pt-BR" dirty="0"/>
              <a:t> Notes in Computer Science. Disponível em: https://doi.org/10.1007/978-3-030-33720-9_21. Acesso em: 25/04/2024. Citado na página 11.</a:t>
            </a:r>
          </a:p>
          <a:p>
            <a:pPr algn="just"/>
            <a:r>
              <a:rPr lang="pt-BR" dirty="0"/>
              <a:t>ALENCAR, W. de S. et al. Visualization </a:t>
            </a:r>
            <a:r>
              <a:rPr lang="pt-BR" dirty="0" err="1"/>
              <a:t>methods</a:t>
            </a:r>
            <a:r>
              <a:rPr lang="pt-BR" dirty="0"/>
              <a:t> for </a:t>
            </a:r>
            <a:r>
              <a:rPr lang="pt-BR" dirty="0" err="1"/>
              <a:t>educational</a:t>
            </a:r>
            <a:r>
              <a:rPr lang="pt-BR" dirty="0"/>
              <a:t> timetabling </a:t>
            </a:r>
            <a:r>
              <a:rPr lang="pt-BR" dirty="0" err="1"/>
              <a:t>problems</a:t>
            </a:r>
            <a:r>
              <a:rPr lang="pt-BR" dirty="0"/>
              <a:t>: A </a:t>
            </a:r>
            <a:r>
              <a:rPr lang="pt-BR" dirty="0" err="1"/>
              <a:t>systematic</a:t>
            </a:r>
            <a:r>
              <a:rPr lang="pt-BR" dirty="0"/>
              <a:t> review of </a:t>
            </a:r>
            <a:r>
              <a:rPr lang="pt-BR" dirty="0" err="1"/>
              <a:t>literature</a:t>
            </a:r>
            <a:r>
              <a:rPr lang="pt-BR" dirty="0"/>
              <a:t>. In: </a:t>
            </a:r>
            <a:r>
              <a:rPr lang="pt-BR" dirty="0" err="1"/>
              <a:t>Proceedings</a:t>
            </a:r>
            <a:r>
              <a:rPr lang="pt-BR" dirty="0"/>
              <a:t> of the 14th International Joint </a:t>
            </a:r>
            <a:r>
              <a:rPr lang="pt-BR" dirty="0" err="1"/>
              <a:t>Conference</a:t>
            </a:r>
            <a:r>
              <a:rPr lang="pt-BR" dirty="0"/>
              <a:t> </a:t>
            </a:r>
            <a:r>
              <a:rPr lang="pt-BR" dirty="0" err="1"/>
              <a:t>on</a:t>
            </a:r>
            <a:r>
              <a:rPr lang="pt-BR" dirty="0"/>
              <a:t> Computer Vision, Imaging and Computer </a:t>
            </a:r>
            <a:r>
              <a:rPr lang="pt-BR" dirty="0" err="1"/>
              <a:t>Graphics</a:t>
            </a:r>
            <a:r>
              <a:rPr lang="pt-BR" dirty="0"/>
              <a:t> </a:t>
            </a:r>
            <a:r>
              <a:rPr lang="pt-BR" dirty="0" err="1"/>
              <a:t>Theory</a:t>
            </a:r>
            <a:r>
              <a:rPr lang="pt-BR" dirty="0"/>
              <a:t> and </a:t>
            </a:r>
            <a:r>
              <a:rPr lang="pt-BR" dirty="0" err="1"/>
              <a:t>Applications</a:t>
            </a:r>
            <a:r>
              <a:rPr lang="pt-BR" dirty="0"/>
              <a:t>. Prague, </a:t>
            </a:r>
            <a:r>
              <a:rPr lang="pt-BR" dirty="0" err="1"/>
              <a:t>Czech</a:t>
            </a:r>
            <a:r>
              <a:rPr lang="pt-BR" dirty="0"/>
              <a:t> </a:t>
            </a:r>
            <a:r>
              <a:rPr lang="pt-BR" dirty="0" err="1"/>
              <a:t>Republic</a:t>
            </a:r>
            <a:r>
              <a:rPr lang="pt-BR" dirty="0"/>
              <a:t>: SCITEPRESS - Science and Technology </a:t>
            </a:r>
            <a:r>
              <a:rPr lang="pt-BR" dirty="0" err="1"/>
              <a:t>Publications</a:t>
            </a:r>
            <a:r>
              <a:rPr lang="pt-BR" dirty="0"/>
              <a:t>, 2019. p. 275–281. ISBN 978-989-758-354-4. Disponível em: https://doi.org/10.5220/0007375802750281. Acesso em: 25/04/2024. Citado 3 vezes nas páginas 7, 10 e 11.</a:t>
            </a:r>
          </a:p>
          <a:p>
            <a:pPr algn="just"/>
            <a:r>
              <a:rPr lang="pt-BR" dirty="0"/>
              <a:t>ANDRE, A.; DINATA, H. </a:t>
            </a:r>
            <a:r>
              <a:rPr lang="pt-BR" dirty="0" err="1"/>
              <a:t>Interaction</a:t>
            </a:r>
            <a:r>
              <a:rPr lang="pt-BR" dirty="0"/>
              <a:t> design to </a:t>
            </a:r>
            <a:r>
              <a:rPr lang="pt-BR" dirty="0" err="1"/>
              <a:t>enhance</a:t>
            </a:r>
            <a:r>
              <a:rPr lang="pt-BR" dirty="0"/>
              <a:t> ux of university timetable </a:t>
            </a:r>
            <a:r>
              <a:rPr lang="pt-BR" dirty="0" err="1"/>
              <a:t>plotting</a:t>
            </a:r>
            <a:r>
              <a:rPr lang="pt-BR" dirty="0"/>
              <a:t> system </a:t>
            </a:r>
            <a:r>
              <a:rPr lang="pt-BR" dirty="0" err="1"/>
              <a:t>on</a:t>
            </a:r>
            <a:r>
              <a:rPr lang="pt-BR" dirty="0"/>
              <a:t> mobile </a:t>
            </a:r>
            <a:r>
              <a:rPr lang="pt-BR" dirty="0" err="1"/>
              <a:t>version</a:t>
            </a:r>
            <a:r>
              <a:rPr lang="pt-BR" dirty="0"/>
              <a:t>. IOP </a:t>
            </a:r>
            <a:r>
              <a:rPr lang="pt-BR" dirty="0" err="1"/>
              <a:t>Conference</a:t>
            </a:r>
            <a:r>
              <a:rPr lang="pt-BR" dirty="0"/>
              <a:t> Series: </a:t>
            </a:r>
            <a:r>
              <a:rPr lang="pt-BR" dirty="0" err="1"/>
              <a:t>Materials</a:t>
            </a:r>
            <a:r>
              <a:rPr lang="pt-BR" dirty="0"/>
              <a:t> Science and Engineering, IOP </a:t>
            </a:r>
            <a:r>
              <a:rPr lang="pt-BR" dirty="0" err="1"/>
              <a:t>Publishing</a:t>
            </a:r>
            <a:r>
              <a:rPr lang="pt-BR" dirty="0"/>
              <a:t>, v. 407, n. 1, p. 8, set. 2018. ISSN 1757-899X. Disponível em: https://doi.org/10.1088/1757-899X/407/1/012174. Acesso em: 25/04/2024. Citado na página 11.</a:t>
            </a:r>
          </a:p>
          <a:p>
            <a:pPr algn="just"/>
            <a:r>
              <a:rPr lang="pt-BR" dirty="0"/>
              <a:t>ARRATIA-MARTINEZ, N. M.; </a:t>
            </a:r>
            <a:r>
              <a:rPr lang="pt-BR" dirty="0" err="1"/>
              <a:t>PADRóN</a:t>
            </a:r>
            <a:r>
              <a:rPr lang="pt-BR" dirty="0"/>
              <a:t>, C. M.; TORRES, P. A. Ávila. University course timetabling problem with professor </a:t>
            </a:r>
            <a:r>
              <a:rPr lang="pt-BR" dirty="0" err="1"/>
              <a:t>assignment</a:t>
            </a:r>
            <a:r>
              <a:rPr lang="pt-BR" dirty="0"/>
              <a:t>. </a:t>
            </a:r>
            <a:r>
              <a:rPr lang="pt-BR" dirty="0" err="1"/>
              <a:t>Mathematical</a:t>
            </a:r>
            <a:r>
              <a:rPr lang="pt-BR" dirty="0"/>
              <a:t> </a:t>
            </a:r>
            <a:r>
              <a:rPr lang="pt-BR" dirty="0" err="1"/>
              <a:t>Problems</a:t>
            </a:r>
            <a:r>
              <a:rPr lang="pt-BR" dirty="0"/>
              <a:t> in Engineering, v. 2021, p. 1–9, jan. 2021. ISSN 1563-5147, 1024-123X. Disponível em: https://doi.org/10.1155/2021/6617177. Acesso em: 25/04/2024. Citado 2 vezes nas páginas 9 e 13.</a:t>
            </a:r>
          </a:p>
          <a:p>
            <a:pPr algn="just"/>
            <a:r>
              <a:rPr lang="pt-BR" dirty="0"/>
              <a:t>BARHAM, A. M.; WESTWOOD, J. B. A </a:t>
            </a:r>
            <a:r>
              <a:rPr lang="pt-BR" dirty="0" err="1"/>
              <a:t>simple</a:t>
            </a:r>
            <a:r>
              <a:rPr lang="pt-BR" dirty="0"/>
              <a:t> </a:t>
            </a:r>
            <a:r>
              <a:rPr lang="pt-BR" dirty="0" err="1"/>
              <a:t>heuristic</a:t>
            </a:r>
            <a:r>
              <a:rPr lang="pt-BR" dirty="0"/>
              <a:t> to </a:t>
            </a:r>
            <a:r>
              <a:rPr lang="pt-BR" dirty="0" err="1"/>
              <a:t>facilitate</a:t>
            </a:r>
            <a:r>
              <a:rPr lang="pt-BR" dirty="0"/>
              <a:t> course timetabling. The </a:t>
            </a:r>
            <a:r>
              <a:rPr lang="pt-BR" dirty="0" err="1"/>
              <a:t>Journal</a:t>
            </a:r>
            <a:r>
              <a:rPr lang="pt-BR" dirty="0"/>
              <a:t> of the </a:t>
            </a:r>
            <a:r>
              <a:rPr lang="pt-BR" dirty="0" err="1"/>
              <a:t>Operational</a:t>
            </a:r>
            <a:r>
              <a:rPr lang="pt-BR" dirty="0"/>
              <a:t> </a:t>
            </a:r>
            <a:r>
              <a:rPr lang="pt-BR" dirty="0" err="1"/>
              <a:t>Research</a:t>
            </a:r>
            <a:r>
              <a:rPr lang="pt-BR" dirty="0"/>
              <a:t> Society, </a:t>
            </a:r>
            <a:r>
              <a:rPr lang="pt-BR" dirty="0" err="1"/>
              <a:t>Palgrave</a:t>
            </a:r>
            <a:r>
              <a:rPr lang="pt-BR" dirty="0"/>
              <a:t> </a:t>
            </a:r>
            <a:r>
              <a:rPr lang="pt-BR" dirty="0" err="1"/>
              <a:t>Macmillan</a:t>
            </a:r>
            <a:r>
              <a:rPr lang="pt-BR" dirty="0"/>
              <a:t> </a:t>
            </a:r>
            <a:r>
              <a:rPr lang="pt-BR" dirty="0" err="1"/>
              <a:t>Journals</a:t>
            </a:r>
            <a:r>
              <a:rPr lang="pt-BR" dirty="0"/>
              <a:t>, v. 29, n. 11, p. 1055–1060, nov. 1978. ISSN 01605682, 14769360. Disponível em: https://doi.org/10.2307/3009353. Acesso em: 25/04/2024. Citado na página 4.</a:t>
            </a:r>
          </a:p>
          <a:p>
            <a:pPr algn="just"/>
            <a:r>
              <a:rPr lang="pt-BR" dirty="0"/>
              <a:t>BURKE, E. K. et al. </a:t>
            </a:r>
            <a:r>
              <a:rPr lang="pt-BR" dirty="0" err="1"/>
              <a:t>Structured</a:t>
            </a:r>
            <a:r>
              <a:rPr lang="pt-BR" dirty="0"/>
              <a:t> cases in case-</a:t>
            </a:r>
            <a:r>
              <a:rPr lang="pt-BR" dirty="0" err="1"/>
              <a:t>based</a:t>
            </a:r>
            <a:r>
              <a:rPr lang="pt-BR" dirty="0"/>
              <a:t> </a:t>
            </a:r>
            <a:r>
              <a:rPr lang="pt-BR" dirty="0" err="1"/>
              <a:t>reasoning</a:t>
            </a:r>
            <a:r>
              <a:rPr lang="pt-BR" dirty="0"/>
              <a:t>—</a:t>
            </a:r>
            <a:r>
              <a:rPr lang="pt-BR" dirty="0" err="1"/>
              <a:t>re-using</a:t>
            </a:r>
            <a:r>
              <a:rPr lang="pt-BR" dirty="0"/>
              <a:t> and </a:t>
            </a:r>
            <a:r>
              <a:rPr lang="pt-BR" dirty="0" err="1"/>
              <a:t>adapting</a:t>
            </a:r>
            <a:r>
              <a:rPr lang="pt-BR" dirty="0"/>
              <a:t> cases for </a:t>
            </a:r>
            <a:r>
              <a:rPr lang="pt-BR" dirty="0" err="1"/>
              <a:t>time-tabling</a:t>
            </a:r>
            <a:r>
              <a:rPr lang="pt-BR" dirty="0"/>
              <a:t> </a:t>
            </a:r>
            <a:r>
              <a:rPr lang="pt-BR" dirty="0" err="1"/>
              <a:t>problems</a:t>
            </a:r>
            <a:r>
              <a:rPr lang="pt-BR" dirty="0"/>
              <a:t>. </a:t>
            </a:r>
            <a:r>
              <a:rPr lang="pt-BR" dirty="0" err="1"/>
              <a:t>Knowledge-Based</a:t>
            </a:r>
            <a:r>
              <a:rPr lang="pt-BR" dirty="0"/>
              <a:t> Systems, v. 13, n. 2-3, p. 159–165, abr. 2000. ISSN 09507051. Disponível em: https://doi.org/10.1016/S0950-7051(00)00057-5. Acesso em: 25/04/2024. Citado na página 13.</a:t>
            </a:r>
          </a:p>
          <a:p>
            <a:pPr algn="just"/>
            <a:r>
              <a:rPr lang="pt-BR" dirty="0"/>
              <a:t>DUNKE, F.; NICKEL, S. A matheuristic for </a:t>
            </a:r>
            <a:r>
              <a:rPr lang="pt-BR" dirty="0" err="1"/>
              <a:t>customized</a:t>
            </a:r>
            <a:r>
              <a:rPr lang="pt-BR" dirty="0"/>
              <a:t> </a:t>
            </a:r>
            <a:r>
              <a:rPr lang="pt-BR" dirty="0" err="1"/>
              <a:t>multi-level</a:t>
            </a:r>
            <a:r>
              <a:rPr lang="pt-BR" dirty="0"/>
              <a:t> </a:t>
            </a:r>
            <a:r>
              <a:rPr lang="pt-BR" dirty="0" err="1"/>
              <a:t>multi-criteria</a:t>
            </a:r>
            <a:r>
              <a:rPr lang="pt-BR" dirty="0"/>
              <a:t> university timetabling. </a:t>
            </a:r>
            <a:r>
              <a:rPr lang="pt-BR" dirty="0" err="1"/>
              <a:t>Annals</a:t>
            </a:r>
            <a:r>
              <a:rPr lang="pt-BR" dirty="0"/>
              <a:t> of </a:t>
            </a:r>
            <a:r>
              <a:rPr lang="pt-BR" dirty="0" err="1"/>
              <a:t>Operations</a:t>
            </a:r>
            <a:r>
              <a:rPr lang="pt-BR" dirty="0"/>
              <a:t> </a:t>
            </a:r>
            <a:r>
              <a:rPr lang="pt-BR" dirty="0" err="1"/>
              <a:t>Research</a:t>
            </a:r>
            <a:r>
              <a:rPr lang="pt-BR" dirty="0"/>
              <a:t>, p. 1–36, abr. 2023. ISSN 0254-5330, 1572-9338. Disponível em: https://doi.org/10.1007/s10479-023-05325-2. Acesso em: 25/04/2024. Citado na página 13.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4CCC6F76-4C02-051B-C871-5A279FCDA588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Referências bibliográficas</a:t>
            </a:r>
          </a:p>
        </p:txBody>
      </p:sp>
    </p:spTree>
    <p:extLst>
      <p:ext uri="{BB962C8B-B14F-4D97-AF65-F5344CB8AC3E}">
        <p14:creationId xmlns:p14="http://schemas.microsoft.com/office/powerpoint/2010/main" val="239550384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DA9D6F2-868B-0F71-4400-E664036076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1520128" cy="5040056"/>
          </a:xfrm>
        </p:spPr>
        <p:txBody>
          <a:bodyPr anchor="t">
            <a:normAutofit lnSpcReduction="10000"/>
          </a:bodyPr>
          <a:lstStyle/>
          <a:p>
            <a:pPr algn="just"/>
            <a:r>
              <a:rPr lang="en-US" dirty="0"/>
              <a:t>MIRANDA, J.; REY, P. A.; ROBLES, J. M. udpskeduler: A web architecture based decision support system for course and classroom scheduling. Decision Support Systems, v. 52, n. 2, p. 505–513, </a:t>
            </a:r>
            <a:r>
              <a:rPr lang="en-US" dirty="0" err="1"/>
              <a:t>jan.</a:t>
            </a:r>
            <a:r>
              <a:rPr lang="en-US" dirty="0"/>
              <a:t> 2012. ISSN 01679236. Disponível em: https://doi.org/10.1016/j.dss.2011.10.011. Acesso em: 25/04/2024. Citado 4 </a:t>
            </a:r>
            <a:r>
              <a:rPr lang="en-US" dirty="0" err="1"/>
              <a:t>vezes</a:t>
            </a:r>
            <a:r>
              <a:rPr lang="en-US" dirty="0"/>
              <a:t> </a:t>
            </a:r>
            <a:r>
              <a:rPr lang="en-US" dirty="0" err="1"/>
              <a:t>nas</a:t>
            </a:r>
            <a:r>
              <a:rPr lang="en-US" dirty="0"/>
              <a:t> </a:t>
            </a:r>
            <a:r>
              <a:rPr lang="en-US" dirty="0" err="1"/>
              <a:t>páginas</a:t>
            </a:r>
            <a:r>
              <a:rPr lang="en-US" dirty="0"/>
              <a:t> 4, 11, 13 e 21.</a:t>
            </a:r>
          </a:p>
          <a:p>
            <a:pPr algn="just"/>
            <a:r>
              <a:rPr lang="en-US" dirty="0"/>
              <a:t>MURRAY, K.; MÜLLER, T.; RUDOVÁ, H. Modeling and solution of a complex university course timetabling problem. In: BURKE, E. K.; RUDOVÁ, H. (Ed.). Practice and Theory of Automated Timetabling VI . Berlin, Heidelberg: Springer Berlin Heidelberg, 2007. v. 3867, p. 189–209. ISBN 978-3-540-77344-3. Series Title: Lecture Notes in Computer Science. Disponível em: https://doi.org/10.1007/978-3-540-77345-0_13. Acesso em: 25/04/2024. Citado na página 11.</a:t>
            </a:r>
          </a:p>
          <a:p>
            <a:pPr algn="just"/>
            <a:r>
              <a:rPr lang="en-US" dirty="0"/>
              <a:t>PIECHOWIAK, S.; LAMIH, C. K. Towards a generic object oriented decision support system for university timetabling: an interactive approach. International Journal of Information Technology &amp; Decision Making , v. 3, n. 1, p. 179–208, 2004. Disponível em: https://doi.org/10.1142/S0219622004000982. Acesso em: 21/05/2024. Citado na página 13.</a:t>
            </a:r>
          </a:p>
          <a:p>
            <a:pPr algn="just"/>
            <a:r>
              <a:rPr lang="en-US" dirty="0"/>
              <a:t>PIERRE, B.; FAIRLEY, R. E.; SOCIETY, I. C. SWEBOK: Guide to the Software Engineering Body of Knowledge. Version 3.0. Washington, DC, USA: IEEE Computer Society Press, 2014. OCLC: 880350861. ISBN 978-0769551661. Disponível em: https://ieeecs-media.computer.org/media/education/swebok/swebok-v3.pdf. Acesso em: 25/04/2024. Citado na página 6.</a:t>
            </a:r>
          </a:p>
          <a:p>
            <a:pPr algn="just"/>
            <a:r>
              <a:rPr lang="en-US" dirty="0"/>
              <a:t>POULSEN, C. J. B.; BANDEIRA, D. L. </a:t>
            </a:r>
            <a:r>
              <a:rPr lang="en-US" dirty="0" err="1"/>
              <a:t>Desenvolvimento</a:t>
            </a:r>
            <a:r>
              <a:rPr lang="en-US" dirty="0"/>
              <a:t> de um </a:t>
            </a:r>
            <a:r>
              <a:rPr lang="en-US" dirty="0" err="1"/>
              <a:t>Modelo</a:t>
            </a:r>
            <a:r>
              <a:rPr lang="en-US" dirty="0"/>
              <a:t> para o School Timetabling Problem </a:t>
            </a:r>
            <a:r>
              <a:rPr lang="en-US" dirty="0" err="1"/>
              <a:t>Baseado</a:t>
            </a:r>
            <a:r>
              <a:rPr lang="en-US" dirty="0"/>
              <a:t> na Meta-</a:t>
            </a:r>
            <a:r>
              <a:rPr lang="en-US" dirty="0" err="1"/>
              <a:t>Heurística</a:t>
            </a:r>
            <a:r>
              <a:rPr lang="en-US" dirty="0"/>
              <a:t> Simulated Annealing. Dissertação (</a:t>
            </a:r>
            <a:r>
              <a:rPr lang="en-US" dirty="0" err="1"/>
              <a:t>Mestrado</a:t>
            </a:r>
            <a:r>
              <a:rPr lang="en-US" dirty="0"/>
              <a:t>), </a:t>
            </a:r>
            <a:r>
              <a:rPr lang="en-US" dirty="0" err="1"/>
              <a:t>fev</a:t>
            </a:r>
            <a:r>
              <a:rPr lang="en-US" dirty="0"/>
              <a:t>. 2012. Disponível em: http://hdl.handle.net/10183/39522. Acesso em: 25/04/2024. Citado na página 8.</a:t>
            </a:r>
            <a:endParaRPr lang="pt-BR" dirty="0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4CCC6F76-4C02-051B-C871-5A279FCDA588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Referências bibliográficas</a:t>
            </a:r>
          </a:p>
        </p:txBody>
      </p:sp>
    </p:spTree>
    <p:extLst>
      <p:ext uri="{BB962C8B-B14F-4D97-AF65-F5344CB8AC3E}">
        <p14:creationId xmlns:p14="http://schemas.microsoft.com/office/powerpoint/2010/main" val="332962533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DA9D6F2-868B-0F71-4400-E664036076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1520128" cy="5040056"/>
          </a:xfrm>
        </p:spPr>
        <p:txBody>
          <a:bodyPr anchor="t">
            <a:normAutofit fontScale="85000" lnSpcReduction="20000"/>
          </a:bodyPr>
          <a:lstStyle/>
          <a:p>
            <a:pPr algn="just"/>
            <a:r>
              <a:rPr lang="pt-BR" dirty="0"/>
              <a:t>SANTOS, S. C. dos. Heurística para o problema da programação de horário: estudo de caso do curso de ciência da computação da Universidade Estadual do Norte Fluminense. Tese de Bacharelado — Universidade Estadual do Norte Fluminense, Campos dos Goytacazes, RJ, set. 2013. Citado 2 vezes nas páginas 12 e 25.</a:t>
            </a:r>
          </a:p>
          <a:p>
            <a:pPr algn="just"/>
            <a:r>
              <a:rPr lang="pt-BR" dirty="0"/>
              <a:t>SILVEIRA, R. C. da. Métodos heurísticos na resolução do Problema de Programação de Horários. Tese de Bacharelado — Universidade Estadual do Norte Fluminense, Campos dos Goytacazes, RJ, dez. 2014. Citado 2 vezes nas páginas 12 e 25.</a:t>
            </a:r>
          </a:p>
          <a:p>
            <a:pPr algn="just"/>
            <a:r>
              <a:rPr lang="pt-BR" dirty="0"/>
              <a:t>SOUZA, M. J. F. Programação de horários em escolas: uma aproximação por </a:t>
            </a:r>
            <a:r>
              <a:rPr lang="pt-BR" dirty="0" err="1"/>
              <a:t>metaheurísticas</a:t>
            </a:r>
            <a:r>
              <a:rPr lang="pt-BR" dirty="0"/>
              <a:t>. Tese (Doutorado) — Universidade Federal do Rio de Janeiro, dez. 2000. Disponível em: https://www.cos.ufrj.br/</a:t>
            </a:r>
            <a:r>
              <a:rPr lang="pt-BR" dirty="0" err="1"/>
              <a:t>uploadfile</a:t>
            </a:r>
            <a:r>
              <a:rPr lang="pt-BR" dirty="0"/>
              <a:t>/1364834833.pdf. Acesso em: 21/05/2024. Citado na página 13.</a:t>
            </a:r>
          </a:p>
          <a:p>
            <a:pPr algn="just"/>
            <a:r>
              <a:rPr lang="pt-BR" dirty="0"/>
              <a:t>THOMAS, J. J.; KHADER, A. T.; BELATON, B. Visualization </a:t>
            </a:r>
            <a:r>
              <a:rPr lang="pt-BR" dirty="0" err="1"/>
              <a:t>techniques</a:t>
            </a:r>
            <a:r>
              <a:rPr lang="pt-BR" dirty="0"/>
              <a:t> </a:t>
            </a:r>
            <a:r>
              <a:rPr lang="pt-BR" dirty="0" err="1"/>
              <a:t>on</a:t>
            </a:r>
            <a:r>
              <a:rPr lang="pt-BR" dirty="0"/>
              <a:t> the examination timetabling </a:t>
            </a:r>
            <a:r>
              <a:rPr lang="pt-BR" dirty="0" err="1"/>
              <a:t>pre-processing</a:t>
            </a:r>
            <a:r>
              <a:rPr lang="pt-BR" dirty="0"/>
              <a:t> data. In: 2009 </a:t>
            </a:r>
            <a:r>
              <a:rPr lang="pt-BR" dirty="0" err="1"/>
              <a:t>Sixth</a:t>
            </a:r>
            <a:r>
              <a:rPr lang="pt-BR" dirty="0"/>
              <a:t> International </a:t>
            </a:r>
            <a:r>
              <a:rPr lang="pt-BR" dirty="0" err="1"/>
              <a:t>Conference</a:t>
            </a:r>
            <a:r>
              <a:rPr lang="pt-BR" dirty="0"/>
              <a:t> </a:t>
            </a:r>
            <a:r>
              <a:rPr lang="pt-BR" dirty="0" err="1"/>
              <a:t>on</a:t>
            </a:r>
            <a:r>
              <a:rPr lang="pt-BR" dirty="0"/>
              <a:t> Computer </a:t>
            </a:r>
            <a:r>
              <a:rPr lang="pt-BR" dirty="0" err="1"/>
              <a:t>Graphics</a:t>
            </a:r>
            <a:r>
              <a:rPr lang="pt-BR" dirty="0"/>
              <a:t>, Imaging and Visualization. Tianjin, China: IEEE, 2009. p. 454–458. ISBN 978-0-7695-3789-4. Disponível em: https://doi.org/10.1109/CGIV.2009.23. Acesso em: 25/04/2024. Citado na página 4.</a:t>
            </a:r>
          </a:p>
          <a:p>
            <a:pPr algn="just"/>
            <a:r>
              <a:rPr lang="pt-BR" dirty="0"/>
              <a:t>UENF, U. Estatuto. Universidade Estadual do Norte Fluminense Darcy Ribeiro, 2002. 36 p. Disponível em: https://uenf.br/UENF_ARQUIVOS/Downloads/REITORIA_ 1360_1101117875.pdf. Acesso em: 04/05/2024.</a:t>
            </a:r>
          </a:p>
          <a:p>
            <a:pPr algn="just"/>
            <a:r>
              <a:rPr lang="pt-BR" dirty="0"/>
              <a:t>Citado na página 14. UENF, U. Projeto Pedagógico do Curso de Ciência da Computação (Modalidade Bacharelado) - 2005. Universidade Estadual do Norte Fluminense Darcy Ribeiro, 2005. 37 p. Comissão para Elaboração da Proposta de Criação do Curso de Graduação em Computação e Informática do CCT. Também disponível em: https://www.academia.edu/2584459. Disponível em: https://doi.org/10.13140/RG.2.2.28825.01127. Acesso em: 04/05/2024. Citado na página 14.</a:t>
            </a:r>
          </a:p>
          <a:p>
            <a:pPr algn="just"/>
            <a:r>
              <a:rPr lang="pt-BR" dirty="0"/>
              <a:t>UENF, U. Regimento Geral da Graduação. Universidade Estadual do Norte Fluminense Darcy Ribeiro, 2012. 59 p. Disponível em: https://uenf.br/reitoria/secacad/files/2012/08/ Regimento-atualizado-2016-2.pdf. Acesso em: 04/05/2024. Citado na página 14.</a:t>
            </a:r>
          </a:p>
          <a:p>
            <a:pPr algn="just"/>
            <a:r>
              <a:rPr lang="pt-BR" dirty="0"/>
              <a:t>UENF, U. Matriz Curricular - Curso de Ciência da Computação. Universidade Estadual do Norte Fluminense Darcy Ribeiro, 2015. 1 p. Coordenação de Ciência da Computação. Disponível em: https://cc.uenf.br/arquivos/2014-gradeCurricularComputacao.pdf. Acesso em: 04/05/2024. Citado na página 14.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4CCC6F76-4C02-051B-C871-5A279FCDA588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Referências bibliográficas</a:t>
            </a:r>
          </a:p>
        </p:txBody>
      </p:sp>
    </p:spTree>
    <p:extLst>
      <p:ext uri="{BB962C8B-B14F-4D97-AF65-F5344CB8AC3E}">
        <p14:creationId xmlns:p14="http://schemas.microsoft.com/office/powerpoint/2010/main" val="324664955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DA9D6F2-868B-0F71-4400-E664036076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1520128" cy="5040056"/>
          </a:xfrm>
        </p:spPr>
        <p:txBody>
          <a:bodyPr anchor="t">
            <a:normAutofit fontScale="85000" lnSpcReduction="10000"/>
          </a:bodyPr>
          <a:lstStyle/>
          <a:p>
            <a:pPr algn="just"/>
            <a:r>
              <a:rPr lang="pt-BR" dirty="0"/>
              <a:t>UENF, U. Projeto Pedagógico do Curso de Ciência da Computação (Modalidade Bacharelado) - 2015. Universidade Estadual do Norte Fluminense Darcy Ribeiro, 2015. Direção Administrativa e Acadêmica da UENF/CCT. Citado na página 14.</a:t>
            </a:r>
          </a:p>
          <a:p>
            <a:pPr algn="just"/>
            <a:r>
              <a:rPr lang="pt-BR" dirty="0"/>
              <a:t>UENF, U. Projeto Pedagógico do Curso de Ciência da Computação (Modalidade Bacharelado) - 2022. Universidade Estadual do Norte Fluminense Darcy Ribeiro, 2022. 128 p. Direção Administrativa e Acadêmica da UENF/CCT. Disponível em: https: //uenf.br/</a:t>
            </a:r>
            <a:r>
              <a:rPr lang="pt-BR" dirty="0" err="1"/>
              <a:t>graduacao</a:t>
            </a:r>
            <a:r>
              <a:rPr lang="pt-BR" dirty="0"/>
              <a:t>/wp-content/uploads/2024/01/PPC_Ciencia_da_Computacao.pdf. Acesso em: 04/05/2024. Citado na página 14.</a:t>
            </a:r>
          </a:p>
          <a:p>
            <a:pPr algn="just"/>
            <a:r>
              <a:rPr lang="pt-BR" dirty="0"/>
              <a:t>UENF, U. et al. Regimento da Câmara de Graduação da UENF. Universidade Estadual do Norte Fluminense Darcy Ribeiro, 2019. 17 p. Disponível em: https://uenf.br/</a:t>
            </a:r>
            <a:r>
              <a:rPr lang="pt-BR" dirty="0" err="1"/>
              <a:t>graduacao</a:t>
            </a:r>
            <a:r>
              <a:rPr lang="pt-BR" dirty="0"/>
              <a:t>/wp-content/uploads/2019/10/RegimentoGraduacao2019.pdf. Acesso em: 04/05/2024. Citado na página 14.</a:t>
            </a:r>
          </a:p>
          <a:p>
            <a:pPr algn="just"/>
            <a:r>
              <a:rPr lang="pt-BR" dirty="0"/>
              <a:t>UENF, U.; CONSUNI, C. Regimento Geral da UENF. Universidade Estadual do Norte Fluminense Darcy Ribeiro, 2006. 25 p. Disponível em: https://uenf.br/dga/grh/files/ 2016/06/Pessoal.Regimento-interno.pdf. Acesso em: 04/05/2024. Citado na página 14.</a:t>
            </a:r>
          </a:p>
          <a:p>
            <a:pPr algn="just"/>
            <a:r>
              <a:rPr lang="pt-BR" dirty="0"/>
              <a:t>UENF, U.; CONSUNI, C. Plano de Desenvolvimento </a:t>
            </a:r>
            <a:r>
              <a:rPr lang="pt-BR" dirty="0" err="1"/>
              <a:t>Insitucional</a:t>
            </a:r>
            <a:r>
              <a:rPr lang="pt-BR" dirty="0"/>
              <a:t> 2023-2027. Universidade Estadual do Norte Fluminense Darcy Ribeiro, 2023. 144 p. Disponível em: https://uenf. </a:t>
            </a:r>
            <a:r>
              <a:rPr lang="pt-BR" dirty="0" err="1"/>
              <a:t>br</a:t>
            </a:r>
            <a:r>
              <a:rPr lang="pt-BR" dirty="0"/>
              <a:t>/portal/wp-content/uploads/2023/12/Minuta-PDI-2023-2027-FinalRev-08-12-1.pdf. Acesso em: 04/05/2024. Citado na página 14.</a:t>
            </a:r>
          </a:p>
          <a:p>
            <a:pPr algn="just"/>
            <a:r>
              <a:rPr lang="pt-BR" dirty="0"/>
              <a:t>UENF, U.; PROGRAD, P. Normas da Graduação. Universidade Estadual do Norte Fluminense Darcy Ribeiro, 2019. 107 p. Disponível em: https://uenf.br/graduacao/ wp-content/uploads/2019/12/NormasGraduacaoRESCOLAC07_2019.pdf. Acesso em: 04/05/2024. Citado na página 14.</a:t>
            </a:r>
          </a:p>
          <a:p>
            <a:pPr algn="just"/>
            <a:r>
              <a:rPr lang="pt-BR" dirty="0"/>
              <a:t>WREN, A. Scheduling, timetabling and </a:t>
            </a:r>
            <a:r>
              <a:rPr lang="pt-BR" dirty="0" err="1"/>
              <a:t>rostering</a:t>
            </a:r>
            <a:r>
              <a:rPr lang="pt-BR" dirty="0"/>
              <a:t> — a </a:t>
            </a:r>
            <a:r>
              <a:rPr lang="pt-BR" dirty="0" err="1"/>
              <a:t>special</a:t>
            </a:r>
            <a:r>
              <a:rPr lang="pt-BR" dirty="0"/>
              <a:t> </a:t>
            </a:r>
            <a:r>
              <a:rPr lang="pt-BR" dirty="0" err="1"/>
              <a:t>relationship</a:t>
            </a:r>
            <a:r>
              <a:rPr lang="pt-BR" dirty="0"/>
              <a:t>? In: GOOS, G. et al. (Ed.). </a:t>
            </a:r>
            <a:r>
              <a:rPr lang="pt-BR" dirty="0" err="1"/>
              <a:t>Practice</a:t>
            </a:r>
            <a:r>
              <a:rPr lang="pt-BR" dirty="0"/>
              <a:t> and </a:t>
            </a:r>
            <a:r>
              <a:rPr lang="pt-BR" dirty="0" err="1"/>
              <a:t>Theory</a:t>
            </a:r>
            <a:r>
              <a:rPr lang="pt-BR" dirty="0"/>
              <a:t> of </a:t>
            </a:r>
            <a:r>
              <a:rPr lang="pt-BR" dirty="0" err="1"/>
              <a:t>Automated</a:t>
            </a:r>
            <a:r>
              <a:rPr lang="pt-BR" dirty="0"/>
              <a:t> Timetabling. Berlin, Heidelberg: Springer Berlin Heidelberg, 1996, (</a:t>
            </a:r>
            <a:r>
              <a:rPr lang="pt-BR" dirty="0" err="1"/>
              <a:t>Lecture</a:t>
            </a:r>
            <a:r>
              <a:rPr lang="pt-BR" dirty="0"/>
              <a:t> Notes in Computer Science, v. 1153). p. 46–75. ISBN 978-3-540-61794-5 978-3-540-70682-3. Series </a:t>
            </a:r>
            <a:r>
              <a:rPr lang="pt-BR" dirty="0" err="1"/>
              <a:t>Title</a:t>
            </a:r>
            <a:r>
              <a:rPr lang="pt-BR" dirty="0"/>
              <a:t>: </a:t>
            </a:r>
            <a:r>
              <a:rPr lang="pt-BR" dirty="0" err="1"/>
              <a:t>Lecture</a:t>
            </a:r>
            <a:r>
              <a:rPr lang="pt-BR" dirty="0"/>
              <a:t> Notes in Computer Science. Disponível em: https://doi.org/10.1007/3-540-61794-9_51. Acesso em: 25/04/2024. Citado na página 7.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4CCC6F76-4C02-051B-C871-5A279FCDA588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Referências bibliográficas</a:t>
            </a:r>
          </a:p>
        </p:txBody>
      </p:sp>
    </p:spTree>
    <p:extLst>
      <p:ext uri="{BB962C8B-B14F-4D97-AF65-F5344CB8AC3E}">
        <p14:creationId xmlns:p14="http://schemas.microsoft.com/office/powerpoint/2010/main" val="151276591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AC8A00-CD1B-354E-73E3-4C4A55AB82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pt-BR" sz="4000" i="1" dirty="0"/>
              <a:t>Timetabling problem</a:t>
            </a:r>
          </a:p>
        </p:txBody>
      </p:sp>
      <p:sp>
        <p:nvSpPr>
          <p:cNvPr id="26" name="Subtítulo 2">
            <a:extLst>
              <a:ext uri="{FF2B5EF4-FFF2-40B4-BE49-F238E27FC236}">
                <a16:creationId xmlns:a16="http://schemas.microsoft.com/office/drawing/2014/main" id="{E2575510-8711-5F3D-793E-DE1F237DD7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441907"/>
          </a:xfrm>
        </p:spPr>
        <p:txBody>
          <a:bodyPr>
            <a:normAutofit fontScale="77500" lnSpcReduction="20000"/>
          </a:bodyPr>
          <a:lstStyle/>
          <a:p>
            <a:r>
              <a:rPr lang="pt-BR" dirty="0"/>
              <a:t>desafios no desenvolvimento de um sistema de decisão voltado ao problema de organização de tabela de horários no ensino superior</a:t>
            </a:r>
          </a:p>
        </p:txBody>
      </p:sp>
      <p:pic>
        <p:nvPicPr>
          <p:cNvPr id="1026" name="Picture 2" descr="logo">
            <a:extLst>
              <a:ext uri="{FF2B5EF4-FFF2-40B4-BE49-F238E27FC236}">
                <a16:creationId xmlns:a16="http://schemas.microsoft.com/office/drawing/2014/main" id="{EED2F3B3-FC22-438D-9F65-7882506804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4658" y="951434"/>
            <a:ext cx="2989051" cy="1834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Subtítulo 2">
            <a:extLst>
              <a:ext uri="{FF2B5EF4-FFF2-40B4-BE49-F238E27FC236}">
                <a16:creationId xmlns:a16="http://schemas.microsoft.com/office/drawing/2014/main" id="{89DD49F6-458C-36A2-A3D1-80F18D5C505A}"/>
              </a:ext>
            </a:extLst>
          </p:cNvPr>
          <p:cNvSpPr txBox="1">
            <a:spLocks/>
          </p:cNvSpPr>
          <p:nvPr/>
        </p:nvSpPr>
        <p:spPr>
          <a:xfrm>
            <a:off x="3962399" y="5181600"/>
            <a:ext cx="7197726" cy="60959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João Vítor Fernandes Dias</a:t>
            </a:r>
          </a:p>
        </p:txBody>
      </p:sp>
    </p:spTree>
    <p:extLst>
      <p:ext uri="{BB962C8B-B14F-4D97-AF65-F5344CB8AC3E}">
        <p14:creationId xmlns:p14="http://schemas.microsoft.com/office/powerpoint/2010/main" val="11355215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E0D75D0-8443-AD48-C426-6D33C51029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496" y="1270583"/>
            <a:ext cx="5410199" cy="2340411"/>
          </a:xfrm>
        </p:spPr>
        <p:txBody>
          <a:bodyPr anchor="t">
            <a:normAutofit/>
          </a:bodyPr>
          <a:lstStyle/>
          <a:p>
            <a:r>
              <a:rPr lang="pt-BR" dirty="0"/>
              <a:t>Problema existente</a:t>
            </a:r>
          </a:p>
          <a:p>
            <a:r>
              <a:rPr lang="pt-BR" dirty="0"/>
              <a:t>Sucessos prévios de artigos anteriores</a:t>
            </a:r>
          </a:p>
          <a:p>
            <a:r>
              <a:rPr lang="pt-BR" dirty="0"/>
              <a:t>Necessidade de soluções específicas</a:t>
            </a: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C060EFD6-73BB-D1DC-CDA2-086DB13FDA1D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Introdução</a:t>
            </a: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89ECCC30-93A1-9B9A-EC62-C90E46B86FB0}"/>
              </a:ext>
            </a:extLst>
          </p:cNvPr>
          <p:cNvSpPr txBox="1">
            <a:spLocks/>
          </p:cNvSpPr>
          <p:nvPr/>
        </p:nvSpPr>
        <p:spPr>
          <a:xfrm>
            <a:off x="342497" y="578001"/>
            <a:ext cx="4043484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3200" dirty="0"/>
              <a:t>1.4: Justificativas</a:t>
            </a:r>
          </a:p>
        </p:txBody>
      </p:sp>
    </p:spTree>
    <p:extLst>
      <p:ext uri="{BB962C8B-B14F-4D97-AF65-F5344CB8AC3E}">
        <p14:creationId xmlns:p14="http://schemas.microsoft.com/office/powerpoint/2010/main" val="10941960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E0D75D0-8443-AD48-C426-6D33C51029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890121" cy="3649133"/>
          </a:xfrm>
        </p:spPr>
        <p:txBody>
          <a:bodyPr anchor="t">
            <a:normAutofit/>
          </a:bodyPr>
          <a:lstStyle/>
          <a:p>
            <a:r>
              <a:rPr lang="pt-BR" sz="2400" dirty="0"/>
              <a:t>Superar especificidades</a:t>
            </a:r>
          </a:p>
          <a:p>
            <a:pPr lvl="1"/>
            <a:r>
              <a:rPr lang="pt-BR" sz="2000" dirty="0"/>
              <a:t>Pesquisa bibliográfica com foco nas abordagens qualitativas</a:t>
            </a:r>
          </a:p>
          <a:p>
            <a:pPr lvl="1"/>
            <a:r>
              <a:rPr lang="pt-BR" sz="2000" dirty="0"/>
              <a:t>Desenvolvimento de material de pesquisa</a:t>
            </a:r>
          </a:p>
          <a:p>
            <a:pPr lvl="1"/>
            <a:r>
              <a:rPr lang="pt-BR" sz="2000" dirty="0"/>
              <a:t>Pesquisa exploratória qualitativa e quantitativa</a:t>
            </a:r>
          </a:p>
          <a:p>
            <a:pPr lvl="1"/>
            <a:r>
              <a:rPr lang="pt-BR" sz="2000" dirty="0"/>
              <a:t>Elicitação de requisitos (PIERRE; FAIRLEY; SOCIETY, 2014)</a:t>
            </a:r>
          </a:p>
          <a:p>
            <a:r>
              <a:rPr lang="pt-BR" sz="2400" dirty="0"/>
              <a:t>Modelagem conceitual do sistema</a:t>
            </a:r>
          </a:p>
          <a:p>
            <a:r>
              <a:rPr lang="pt-BR" sz="2400" dirty="0"/>
              <a:t>Desenvolvimento do sistema de suporte  à decisão para criação da grade horária</a:t>
            </a: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C060EFD6-73BB-D1DC-CDA2-086DB13FDA1D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Introdução 1.5: Metodologia </a:t>
            </a:r>
          </a:p>
        </p:txBody>
      </p:sp>
    </p:spTree>
    <p:extLst>
      <p:ext uri="{BB962C8B-B14F-4D97-AF65-F5344CB8AC3E}">
        <p14:creationId xmlns:p14="http://schemas.microsoft.com/office/powerpoint/2010/main" val="9066585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0554AB7-6007-ECB9-7F74-08CE371652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/>
              <a:t>Vasto campo de pesquisa.</a:t>
            </a:r>
          </a:p>
          <a:p>
            <a:pPr lvl="1"/>
            <a:r>
              <a:rPr lang="pt-BR" dirty="0"/>
              <a:t>Problema de otimização de agendamento</a:t>
            </a:r>
          </a:p>
          <a:p>
            <a:pPr lvl="1"/>
            <a:r>
              <a:rPr lang="pt-BR" dirty="0"/>
              <a:t>Problema de otimização de grade horária</a:t>
            </a:r>
          </a:p>
          <a:p>
            <a:pPr lvl="1"/>
            <a:r>
              <a:rPr lang="pt-BR" b="1" i="1" dirty="0"/>
              <a:t>Educational Timetabling</a:t>
            </a:r>
            <a:r>
              <a:rPr lang="pt-BR" dirty="0"/>
              <a:t>: conjunto de problemas de grade horária relacionadas à educação (ALENCAR et al., 2019b)</a:t>
            </a:r>
          </a:p>
          <a:p>
            <a:pPr lvl="1"/>
            <a:r>
              <a:rPr lang="pt-BR" b="1" i="1" dirty="0"/>
              <a:t>University Class Timetable</a:t>
            </a:r>
            <a:r>
              <a:rPr lang="pt-BR" dirty="0"/>
              <a:t>: grade horária que tem como recursos a se alocar a disponibilidade de professores e salas, a quantidade de alunos e os requisitos que determinada disciplina exige (WREN, 1996)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87B18718-B08B-653A-2100-BC6DC72B7E94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Contexto acadêmico 2.1: Definição de termos</a:t>
            </a:r>
          </a:p>
        </p:txBody>
      </p:sp>
    </p:spTree>
    <p:extLst>
      <p:ext uri="{BB962C8B-B14F-4D97-AF65-F5344CB8AC3E}">
        <p14:creationId xmlns:p14="http://schemas.microsoft.com/office/powerpoint/2010/main" val="83444433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04C7E"/>
      </a:dk2>
      <a:lt2>
        <a:srgbClr val="EBEBEB"/>
      </a:lt2>
      <a:accent1>
        <a:srgbClr val="94CE67"/>
      </a:accent1>
      <a:accent2>
        <a:srgbClr val="49D1CD"/>
      </a:accent2>
      <a:accent3>
        <a:srgbClr val="61A5D6"/>
      </a:accent3>
      <a:accent4>
        <a:srgbClr val="9D8CD3"/>
      </a:accent4>
      <a:accent5>
        <a:srgbClr val="E45C8A"/>
      </a:accent5>
      <a:accent6>
        <a:srgbClr val="F98C61"/>
      </a:accent6>
      <a:hlink>
        <a:srgbClr val="AAF172"/>
      </a:hlink>
      <a:folHlink>
        <a:srgbClr val="E7F19A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E44E6A2F-09CD-4BE0-B42D-107FF03CEED6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Celestial</Template>
  <TotalTime>3344</TotalTime>
  <Words>5403</Words>
  <Application>Microsoft Office PowerPoint</Application>
  <PresentationFormat>Widescreen</PresentationFormat>
  <Paragraphs>507</Paragraphs>
  <Slides>68</Slides>
  <Notes>1</Notes>
  <HiddenSlides>4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68</vt:i4>
      </vt:variant>
    </vt:vector>
  </HeadingPairs>
  <TitlesOfParts>
    <vt:vector size="75" baseType="lpstr">
      <vt:lpstr>Arial</vt:lpstr>
      <vt:lpstr>Calibri</vt:lpstr>
      <vt:lpstr>Calibri Light</vt:lpstr>
      <vt:lpstr>Cambria Math</vt:lpstr>
      <vt:lpstr>LMRoman12-Regular</vt:lpstr>
      <vt:lpstr>Monotype Koufi</vt:lpstr>
      <vt:lpstr>Celestial</vt:lpstr>
      <vt:lpstr>Timetabling problem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Estrutura da Instituição 3.1: a uenf</vt:lpstr>
      <vt:lpstr>Estrutura da Instituição 3.1: a uenf</vt:lpstr>
      <vt:lpstr>Estrutura da Instituição 3.1: a uenf</vt:lpstr>
      <vt:lpstr>Estrutura da Instituição 3.2: Entrevistas</vt:lpstr>
      <vt:lpstr>Estrutura da Instituição 3.2: Entrevistas</vt:lpstr>
      <vt:lpstr>Estrutura da Instituição</vt:lpstr>
      <vt:lpstr>Estrutura da Instituição</vt:lpstr>
      <vt:lpstr>Estrutura da Instituição</vt:lpstr>
      <vt:lpstr>Modelagem 4.1: Estágios de execução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Desenvolvimento 5.1 Projetos anteriores</vt:lpstr>
      <vt:lpstr>Desenvolvimento 5.2 Acesso aos dados acadêmicos</vt:lpstr>
      <vt:lpstr>Desenvolvimento 5.3 prototipagem</vt:lpstr>
      <vt:lpstr>Desenvolvimento 5.3 prototipagem</vt:lpstr>
      <vt:lpstr>Desenvolvimento 5.3 prototipagem</vt:lpstr>
      <vt:lpstr>Desenvolvimento 5.3 prototipagem</vt:lpstr>
      <vt:lpstr>Desenvolvimento 5.4 Programação do sistema</vt:lpstr>
      <vt:lpstr>Desenvolvimento 5.4.1 Versão 1.0</vt:lpstr>
      <vt:lpstr>Desenvolvimento 5.4.2 Versão 2.0</vt:lpstr>
      <vt:lpstr>Desenvolvimento 5.4.3 Versão 3.0</vt:lpstr>
      <vt:lpstr>Desenvolvimento 5.5 Solução Inicial</vt:lpstr>
      <vt:lpstr>Desenvolvimento 5.6 Detecção e alerta dos conflitos</vt:lpstr>
      <vt:lpstr>Desenvolvimento 5.6 Detecção e alerta dos conflitos</vt:lpstr>
      <vt:lpstr>Desenvolvimento 5.6 Detecção e alerta dos conflitos</vt:lpstr>
      <vt:lpstr>Desenvolvimento 5.6 Detecção e alerta dos conflitos</vt:lpstr>
      <vt:lpstr>Desenvolvimento 5.6 Detecção e alerta dos conflitos</vt:lpstr>
      <vt:lpstr>Desenvolvimento 5.6 Detecção e alerta dos conflitos</vt:lpstr>
      <vt:lpstr>Desenvolvimento 5.6.3 Resolução dos conflitos</vt:lpstr>
      <vt:lpstr>Desenvolvimento 5.7 Preenchimento de dados</vt:lpstr>
      <vt:lpstr>Desenvolvimento 5.8 Próximos Desenvolvimentos</vt:lpstr>
      <vt:lpstr>Experimentos 6.0</vt:lpstr>
      <vt:lpstr>resultados 6.1: alternativas burocráticas</vt:lpstr>
      <vt:lpstr>resultados 6.2: sistema desenvolvido</vt:lpstr>
      <vt:lpstr>resultados 6.2: sistema desenvolvido</vt:lpstr>
      <vt:lpstr>resultados 6.2: sistema desenvolvido</vt:lpstr>
      <vt:lpstr>resultados 6.2: sistema desenvolvido</vt:lpstr>
      <vt:lpstr>resultados 6.2: sistema desenvolvido</vt:lpstr>
      <vt:lpstr>resultados 6.2: sistema desenvolvido</vt:lpstr>
      <vt:lpstr>resultados 6.2: sistema desenvolvido</vt:lpstr>
      <vt:lpstr>resultados 6.2: sistema desenvolvido</vt:lpstr>
      <vt:lpstr>Conclusões</vt:lpstr>
      <vt:lpstr>Conclusões 7.1: trabalhos futuros</vt:lpstr>
      <vt:lpstr>Apresentação do PowerPoint</vt:lpstr>
      <vt:lpstr>Apresentação do PowerPoint</vt:lpstr>
      <vt:lpstr>Apresentação do PowerPoint</vt:lpstr>
      <vt:lpstr>Apresentação do PowerPoint</vt:lpstr>
      <vt:lpstr>Timetabling problem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João Vítor Fernandes Dias</dc:creator>
  <cp:lastModifiedBy>João Vítor Fernandes Dias</cp:lastModifiedBy>
  <cp:revision>148</cp:revision>
  <dcterms:created xsi:type="dcterms:W3CDTF">2023-05-30T00:17:32Z</dcterms:created>
  <dcterms:modified xsi:type="dcterms:W3CDTF">2024-06-27T01:24:43Z</dcterms:modified>
</cp:coreProperties>
</file>